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21"/>
  </p:notesMasterIdLst>
  <p:handoutMasterIdLst>
    <p:handoutMasterId r:id="rId22"/>
  </p:handoutMasterIdLst>
  <p:sldIdLst>
    <p:sldId id="395" r:id="rId2"/>
    <p:sldId id="444" r:id="rId3"/>
    <p:sldId id="441" r:id="rId4"/>
    <p:sldId id="447" r:id="rId5"/>
    <p:sldId id="432" r:id="rId6"/>
    <p:sldId id="436" r:id="rId7"/>
    <p:sldId id="433" r:id="rId8"/>
    <p:sldId id="434" r:id="rId9"/>
    <p:sldId id="439" r:id="rId10"/>
    <p:sldId id="446" r:id="rId11"/>
    <p:sldId id="438" r:id="rId12"/>
    <p:sldId id="417" r:id="rId13"/>
    <p:sldId id="426" r:id="rId14"/>
    <p:sldId id="398" r:id="rId15"/>
    <p:sldId id="416" r:id="rId16"/>
    <p:sldId id="440" r:id="rId17"/>
    <p:sldId id="428" r:id="rId18"/>
    <p:sldId id="425" r:id="rId19"/>
    <p:sldId id="443" r:id="rId20"/>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FFFF"/>
    <a:srgbClr val="8CF4EA"/>
    <a:srgbClr val="33CCFF"/>
    <a:srgbClr val="00CCFF"/>
    <a:srgbClr val="FAFD00"/>
    <a:srgbClr val="F57B49"/>
    <a:srgbClr val="33CC33"/>
    <a:srgbClr val="955A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2438" autoAdjust="0"/>
    <p:restoredTop sz="80174" autoAdjust="0"/>
  </p:normalViewPr>
  <p:slideViewPr>
    <p:cSldViewPr>
      <p:cViewPr varScale="1">
        <p:scale>
          <a:sx n="73" d="100"/>
          <a:sy n="73" d="100"/>
        </p:scale>
        <p:origin x="-516" y="-90"/>
      </p:cViewPr>
      <p:guideLst>
        <p:guide orient="horz" pos="2160"/>
        <p:guide pos="2880"/>
      </p:guideLst>
    </p:cSldViewPr>
  </p:slideViewPr>
  <p:outlineViewPr>
    <p:cViewPr>
      <p:scale>
        <a:sx n="33" d="100"/>
        <a:sy n="33" d="100"/>
      </p:scale>
      <p:origin x="0" y="1926"/>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50" d="100"/>
          <a:sy n="50" d="100"/>
        </p:scale>
        <p:origin x="-1242" y="25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588"/>
            <a:ext cx="3005138" cy="461963"/>
          </a:xfrm>
          <a:prstGeom prst="rect">
            <a:avLst/>
          </a:prstGeom>
          <a:noFill/>
          <a:ln w="9525">
            <a:noFill/>
            <a:miter lim="800000"/>
            <a:headEnd/>
            <a:tailEnd/>
          </a:ln>
          <a:effectLst/>
        </p:spPr>
        <p:txBody>
          <a:bodyPr vert="horz" wrap="square" lIns="19079" tIns="0" rIns="19079" bIns="0" numCol="1" anchor="t" anchorCtr="0" compatLnSpc="1">
            <a:prstTxWarp prst="textNoShape">
              <a:avLst/>
            </a:prstTxWarp>
          </a:bodyPr>
          <a:lstStyle>
            <a:lvl1pPr defTabSz="950913" eaLnBrk="0" hangingPunct="0">
              <a:defRPr sz="1000" i="1">
                <a:solidFill>
                  <a:schemeClr val="accent2"/>
                </a:solidFill>
                <a:effectLst/>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3929063" y="-1588"/>
            <a:ext cx="3005137" cy="461963"/>
          </a:xfrm>
          <a:prstGeom prst="rect">
            <a:avLst/>
          </a:prstGeom>
          <a:noFill/>
          <a:ln w="9525">
            <a:noFill/>
            <a:miter lim="800000"/>
            <a:headEnd/>
            <a:tailEnd/>
          </a:ln>
          <a:effectLst/>
        </p:spPr>
        <p:txBody>
          <a:bodyPr vert="horz" wrap="square" lIns="19079" tIns="0" rIns="19079" bIns="0" numCol="1" anchor="t" anchorCtr="0" compatLnSpc="1">
            <a:prstTxWarp prst="textNoShape">
              <a:avLst/>
            </a:prstTxWarp>
          </a:bodyPr>
          <a:lstStyle>
            <a:lvl1pPr algn="r" defTabSz="950913" eaLnBrk="0" hangingPunct="0">
              <a:defRPr sz="1000" i="1">
                <a:solidFill>
                  <a:schemeClr val="accent2"/>
                </a:solidFill>
                <a:effectLst/>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8770938"/>
            <a:ext cx="3005138" cy="461962"/>
          </a:xfrm>
          <a:prstGeom prst="rect">
            <a:avLst/>
          </a:prstGeom>
          <a:noFill/>
          <a:ln w="9525">
            <a:noFill/>
            <a:miter lim="800000"/>
            <a:headEnd/>
            <a:tailEnd/>
          </a:ln>
          <a:effectLst/>
        </p:spPr>
        <p:txBody>
          <a:bodyPr vert="horz" wrap="square" lIns="19079" tIns="0" rIns="19079" bIns="0" numCol="1" anchor="b" anchorCtr="0" compatLnSpc="1">
            <a:prstTxWarp prst="textNoShape">
              <a:avLst/>
            </a:prstTxWarp>
          </a:bodyPr>
          <a:lstStyle>
            <a:lvl1pPr defTabSz="950913" eaLnBrk="0" hangingPunct="0">
              <a:defRPr sz="1000" i="1">
                <a:solidFill>
                  <a:schemeClr val="accent2"/>
                </a:solidFill>
                <a:effectLst/>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3929063" y="8770938"/>
            <a:ext cx="3005137" cy="461962"/>
          </a:xfrm>
          <a:prstGeom prst="rect">
            <a:avLst/>
          </a:prstGeom>
          <a:noFill/>
          <a:ln w="9525">
            <a:noFill/>
            <a:miter lim="800000"/>
            <a:headEnd/>
            <a:tailEnd/>
          </a:ln>
          <a:effectLst/>
        </p:spPr>
        <p:txBody>
          <a:bodyPr vert="horz" wrap="square" lIns="19079" tIns="0" rIns="19079" bIns="0" numCol="1" anchor="b" anchorCtr="0" compatLnSpc="1">
            <a:prstTxWarp prst="textNoShape">
              <a:avLst/>
            </a:prstTxWarp>
          </a:bodyPr>
          <a:lstStyle>
            <a:lvl1pPr algn="r" defTabSz="950913" eaLnBrk="0" hangingPunct="0">
              <a:defRPr sz="1000" i="1">
                <a:solidFill>
                  <a:schemeClr val="accent2"/>
                </a:solidFill>
                <a:effectLst/>
                <a:latin typeface="Times New Roman" pitchFamily="18" charset="0"/>
              </a:defRPr>
            </a:lvl1pPr>
          </a:lstStyle>
          <a:p>
            <a:pPr>
              <a:defRPr/>
            </a:pPr>
            <a:fld id="{FD61ED08-6FFA-43AA-98E2-F5F01D04F519}" type="slidenum">
              <a:rPr lang="en-US"/>
              <a:pPr>
                <a:defRPr/>
              </a:pPr>
              <a:t>‹#›</a:t>
            </a:fld>
            <a:endParaRPr lang="en-US"/>
          </a:p>
        </p:txBody>
      </p:sp>
      <p:sp>
        <p:nvSpPr>
          <p:cNvPr id="4102" name="Rectangle 6"/>
          <p:cNvSpPr>
            <a:spLocks noChangeArrowheads="1"/>
          </p:cNvSpPr>
          <p:nvPr/>
        </p:nvSpPr>
        <p:spPr bwMode="auto">
          <a:xfrm>
            <a:off x="6473825" y="8832850"/>
            <a:ext cx="393700" cy="307975"/>
          </a:xfrm>
          <a:prstGeom prst="rect">
            <a:avLst/>
          </a:prstGeom>
          <a:noFill/>
          <a:ln w="9525">
            <a:noFill/>
            <a:miter lim="800000"/>
            <a:headEnd/>
            <a:tailEnd/>
          </a:ln>
          <a:effectLst/>
        </p:spPr>
        <p:txBody>
          <a:bodyPr wrap="none" lIns="93802" tIns="47696" rIns="93802" bIns="47696" anchor="ctr">
            <a:spAutoFit/>
          </a:bodyPr>
          <a:lstStyle/>
          <a:p>
            <a:pPr algn="r" defTabSz="950913" eaLnBrk="0" hangingPunct="0">
              <a:defRPr/>
            </a:pPr>
            <a:fld id="{A57D9750-45F5-45A2-8ACD-A013EB41C9E6}" type="slidenum">
              <a:rPr lang="en-US" sz="1400">
                <a:effectLst/>
                <a:latin typeface="Times New Roman" pitchFamily="18" charset="0"/>
              </a:rPr>
              <a:pPr algn="r" defTabSz="950913" eaLnBrk="0" hangingPunct="0">
                <a:defRPr/>
              </a:pPr>
              <a:t>‹#›</a:t>
            </a:fld>
            <a:endParaRPr lang="en-US" sz="1400">
              <a:effectLst/>
              <a:latin typeface="Times New Roman" pitchFamily="18" charset="0"/>
            </a:endParaRPr>
          </a:p>
        </p:txBody>
      </p:sp>
    </p:spTree>
    <p:extLst>
      <p:ext uri="{BB962C8B-B14F-4D97-AF65-F5344CB8AC3E}">
        <p14:creationId xmlns:p14="http://schemas.microsoft.com/office/powerpoint/2010/main" val="2356756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6"/>
          <p:cNvSpPr>
            <a:spLocks noGrp="1" noRot="1" noChangeAspect="1" noChangeArrowheads="1" noTextEdit="1"/>
          </p:cNvSpPr>
          <p:nvPr>
            <p:ph type="sldImg" idx="2"/>
          </p:nvPr>
        </p:nvSpPr>
        <p:spPr bwMode="auto">
          <a:xfrm>
            <a:off x="1168400" y="698500"/>
            <a:ext cx="4598988" cy="3449638"/>
          </a:xfrm>
          <a:prstGeom prst="rect">
            <a:avLst/>
          </a:prstGeom>
          <a:noFill/>
          <a:ln w="12700">
            <a:solidFill>
              <a:schemeClr val="tx1"/>
            </a:solidFill>
            <a:miter lim="800000"/>
            <a:headEnd/>
            <a:tailEnd/>
          </a:ln>
        </p:spPr>
      </p:sp>
      <p:sp>
        <p:nvSpPr>
          <p:cNvPr id="2055" name="Rectangle 7"/>
          <p:cNvSpPr>
            <a:spLocks noGrp="1" noChangeArrowheads="1"/>
          </p:cNvSpPr>
          <p:nvPr>
            <p:ph type="body" sz="quarter" idx="3"/>
          </p:nvPr>
        </p:nvSpPr>
        <p:spPr bwMode="auto">
          <a:xfrm>
            <a:off x="923925" y="4386263"/>
            <a:ext cx="5086350" cy="4152900"/>
          </a:xfrm>
          <a:prstGeom prst="rect">
            <a:avLst/>
          </a:prstGeom>
          <a:noFill/>
          <a:ln w="9525">
            <a:noFill/>
            <a:miter lim="800000"/>
            <a:headEnd/>
            <a:tailEnd/>
          </a:ln>
          <a:effectLst/>
        </p:spPr>
        <p:txBody>
          <a:bodyPr vert="horz" wrap="square" lIns="93802" tIns="47696" rIns="93802" bIns="4769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6" name="Rectangle 8"/>
          <p:cNvSpPr>
            <a:spLocks noChangeArrowheads="1"/>
          </p:cNvSpPr>
          <p:nvPr/>
        </p:nvSpPr>
        <p:spPr bwMode="auto">
          <a:xfrm>
            <a:off x="6473825" y="8832850"/>
            <a:ext cx="393700" cy="307975"/>
          </a:xfrm>
          <a:prstGeom prst="rect">
            <a:avLst/>
          </a:prstGeom>
          <a:noFill/>
          <a:ln w="9525">
            <a:noFill/>
            <a:miter lim="800000"/>
            <a:headEnd/>
            <a:tailEnd/>
          </a:ln>
          <a:effectLst/>
        </p:spPr>
        <p:txBody>
          <a:bodyPr wrap="none" lIns="93802" tIns="47696" rIns="93802" bIns="47696" anchor="ctr">
            <a:spAutoFit/>
          </a:bodyPr>
          <a:lstStyle/>
          <a:p>
            <a:pPr algn="r" defTabSz="950913" eaLnBrk="0" hangingPunct="0">
              <a:defRPr/>
            </a:pPr>
            <a:fld id="{920C1C29-EED2-4C81-8286-54013773A104}" type="slidenum">
              <a:rPr lang="en-US" sz="1400">
                <a:effectLst/>
                <a:latin typeface="Times New Roman" pitchFamily="18" charset="0"/>
              </a:rPr>
              <a:pPr algn="r" defTabSz="950913" eaLnBrk="0" hangingPunct="0">
                <a:defRPr/>
              </a:pPr>
              <a:t>‹#›</a:t>
            </a:fld>
            <a:endParaRPr lang="en-US" sz="1400">
              <a:effectLst/>
              <a:latin typeface="Times New Roman" pitchFamily="18" charset="0"/>
            </a:endParaRPr>
          </a:p>
        </p:txBody>
      </p:sp>
    </p:spTree>
    <p:extLst>
      <p:ext uri="{BB962C8B-B14F-4D97-AF65-F5344CB8AC3E}">
        <p14:creationId xmlns:p14="http://schemas.microsoft.com/office/powerpoint/2010/main" val="3230764869"/>
      </p:ext>
    </p:extLst>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Arial" pitchFamily="34" charset="0"/>
        <a:ea typeface="+mn-ea"/>
        <a:cs typeface="+mn-cs"/>
      </a:defRPr>
    </a:lvl1pPr>
    <a:lvl2pPr marL="465138" algn="l" defTabSz="949325" rtl="0" eaLnBrk="0" fontAlgn="base" hangingPunct="0">
      <a:spcBef>
        <a:spcPct val="30000"/>
      </a:spcBef>
      <a:spcAft>
        <a:spcPct val="0"/>
      </a:spcAft>
      <a:defRPr sz="1200" kern="1200">
        <a:solidFill>
          <a:schemeClr val="tx1"/>
        </a:solidFill>
        <a:latin typeface="Arial" pitchFamily="34"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97000" algn="l" defTabSz="9493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62138" algn="l" defTabSz="9493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structural elements in development of an</a:t>
            </a:r>
            <a:r>
              <a:rPr lang="en-US" baseline="0" dirty="0" smtClean="0"/>
              <a:t> “Observation System”; electronic instrumentation for high resolution (backed up by point samples), towing strategy for optimal data utility, GIS for linkage to landscape stress.</a:t>
            </a:r>
            <a:endParaRPr lang="en-US" dirty="0"/>
          </a:p>
        </p:txBody>
      </p:sp>
      <p:sp>
        <p:nvSpPr>
          <p:cNvPr id="4" name="Slide Number Placeholder 3"/>
          <p:cNvSpPr>
            <a:spLocks noGrp="1"/>
          </p:cNvSpPr>
          <p:nvPr>
            <p:ph type="sldNum" sz="quarter" idx="10"/>
          </p:nvPr>
        </p:nvSpPr>
        <p:spPr>
          <a:xfrm>
            <a:off x="3927776" y="8769653"/>
            <a:ext cx="3004820" cy="461645"/>
          </a:xfrm>
          <a:prstGeom prst="rect">
            <a:avLst/>
          </a:prstGeom>
        </p:spPr>
        <p:txBody>
          <a:bodyPr lIns="90654" tIns="45327" rIns="90654" bIns="45327"/>
          <a:lstStyle/>
          <a:p>
            <a:fld id="{4F5CF754-56B5-4213-A3B1-9F440FE83A61}" type="slidenum">
              <a:rPr lang="en-US" smtClean="0"/>
              <a:pPr/>
              <a:t>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xfrm>
            <a:off x="3925958" y="8768977"/>
            <a:ext cx="3006687" cy="462296"/>
          </a:xfrm>
          <a:prstGeom prst="rect">
            <a:avLst/>
          </a:prstGeom>
          <a:noFill/>
        </p:spPr>
        <p:txBody>
          <a:bodyPr/>
          <a:lstStyle/>
          <a:p>
            <a:fld id="{0013871E-A8F7-4BE2-A051-9B26F2637356}" type="slidenum">
              <a:rPr lang="en-US" smtClean="0"/>
              <a:pPr/>
              <a:t>9</a:t>
            </a:fld>
            <a:endParaRPr lang="en-US" smtClean="0"/>
          </a:p>
        </p:txBody>
      </p:sp>
      <p:sp>
        <p:nvSpPr>
          <p:cNvPr id="30723" name="Rectangle 2"/>
          <p:cNvSpPr>
            <a:spLocks noGrp="1" noRot="1" noChangeAspect="1" noChangeArrowheads="1" noTextEdit="1"/>
          </p:cNvSpPr>
          <p:nvPr>
            <p:ph type="sldImg"/>
          </p:nvPr>
        </p:nvSpPr>
        <p:spPr>
          <a:xfrm>
            <a:off x="1158875" y="692150"/>
            <a:ext cx="4616450" cy="3462338"/>
          </a:xfrm>
          <a:ln/>
        </p:spPr>
      </p:sp>
      <p:sp>
        <p:nvSpPr>
          <p:cNvPr id="30724" name="Rectangle 3"/>
          <p:cNvSpPr>
            <a:spLocks noGrp="1" noChangeArrowheads="1"/>
          </p:cNvSpPr>
          <p:nvPr>
            <p:ph type="body" idx="1"/>
          </p:nvPr>
        </p:nvSpPr>
        <p:spPr>
          <a:noFill/>
          <a:ln/>
        </p:spPr>
        <p:txBody>
          <a:bodyPr/>
          <a:lstStyle/>
          <a:p>
            <a:pPr eaLnBrk="1" hangingPunct="1"/>
            <a:r>
              <a:rPr lang="en-US" b="1" smtClean="0"/>
              <a:t>Need to discuss organic carbon based. Add the line back to Eutrophication model</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sldNum" sz="quarter" idx="5"/>
          </p:nvPr>
        </p:nvSpPr>
        <p:spPr>
          <a:xfrm>
            <a:off x="3927775" y="8769653"/>
            <a:ext cx="3004820" cy="461645"/>
          </a:xfrm>
          <a:prstGeom prst="rect">
            <a:avLst/>
          </a:prstGeom>
          <a:noFill/>
        </p:spPr>
        <p:txBody>
          <a:bodyPr lIns="92382" tIns="46191" rIns="92382" bIns="46191"/>
          <a:lstStyle/>
          <a:p>
            <a:fld id="{64E79B7C-85AE-4F65-AEBF-6485F3E1EB74}" type="slidenum">
              <a:rPr lang="en-US" smtClean="0"/>
              <a:pPr/>
              <a:t>12</a:t>
            </a:fld>
            <a:endParaRPr lang="en-US" smtClean="0"/>
          </a:p>
        </p:txBody>
      </p:sp>
      <p:sp>
        <p:nvSpPr>
          <p:cNvPr id="17411" name="Rectangle 2"/>
          <p:cNvSpPr>
            <a:spLocks noGrp="1" noRot="1" noChangeAspect="1" noChangeArrowheads="1" noTextEdit="1"/>
          </p:cNvSpPr>
          <p:nvPr>
            <p:ph type="sldImg"/>
          </p:nvPr>
        </p:nvSpPr>
        <p:spPr>
          <a:xfrm>
            <a:off x="1162050" y="693738"/>
            <a:ext cx="4611688" cy="3459162"/>
          </a:xfrm>
          <a:ln cap="flat"/>
        </p:spPr>
      </p:sp>
      <p:sp>
        <p:nvSpPr>
          <p:cNvPr id="17412" name="Rectangle 3"/>
          <p:cNvSpPr>
            <a:spLocks noGrp="1" noChangeArrowheads="1"/>
          </p:cNvSpPr>
          <p:nvPr>
            <p:ph type="body" idx="1"/>
          </p:nvPr>
        </p:nvSpPr>
        <p:spPr>
          <a:xfrm>
            <a:off x="693420" y="4384683"/>
            <a:ext cx="5547360" cy="4156066"/>
          </a:xfrm>
          <a:noFill/>
          <a:ln/>
        </p:spPr>
        <p:txBody>
          <a:bodyPr lIns="94344" tIns="47173" rIns="94344" bIns="47173"/>
          <a:lstStyle/>
          <a:p>
            <a:pPr eaLnBrk="1" hangingPunct="1">
              <a:spcBef>
                <a:spcPct val="50000"/>
              </a:spcBef>
            </a:pPr>
            <a:r>
              <a:rPr lang="en-US" smtClean="0"/>
              <a:t>I’ll start of by providing you with some background information about the ship and then move onto some information about our sampling programs.</a:t>
            </a:r>
          </a:p>
          <a:p>
            <a:pPr eaLnBrk="1" hangingPunct="1">
              <a:spcBef>
                <a:spcPct val="50000"/>
              </a:spcBef>
            </a:pPr>
            <a:endParaRPr lang="en-US" smtClean="0"/>
          </a:p>
          <a:p>
            <a:pPr eaLnBrk="1" hangingPunct="1">
              <a:spcBef>
                <a:spcPct val="50000"/>
              </a:spcBef>
            </a:pPr>
            <a:r>
              <a:rPr lang="en-US" smtClean="0"/>
              <a:t>The </a:t>
            </a:r>
            <a:r>
              <a:rPr lang="en-US" i="1" smtClean="0"/>
              <a:t>R/V Lake Guardian</a:t>
            </a:r>
            <a:r>
              <a:rPr lang="en-US" smtClean="0"/>
              <a:t>, operated by the U.S. EPA’s Great Lakes National Program Office (GLNPO), conducts monitoring programs that sample the water, aquatic life, sediments, and air in order to assess the health of the Great Lakes ecosystem during the biannual spring and summer surveys.  </a:t>
            </a:r>
          </a:p>
          <a:p>
            <a:pPr eaLnBrk="1" hangingPunct="1">
              <a:spcBef>
                <a:spcPct val="50000"/>
              </a:spcBef>
            </a:pPr>
            <a:endParaRPr lang="en-US" smtClean="0"/>
          </a:p>
          <a:p>
            <a:pPr eaLnBrk="1" hangingPunct="1">
              <a:spcBef>
                <a:spcPct val="50000"/>
              </a:spcBef>
            </a:pPr>
            <a:r>
              <a:rPr lang="en-US" smtClean="0"/>
              <a:t>The ship itself is 180 feet long by 40 feet wide and is the largest research vessel on the Great Lakes.  It travels at a cruising speed of 11 nautical miles per hour and can hold up to 27 scientists along with it’s 13 crew members.  The vessel currently has 3 laboratories and holds all necessary sampling gear.</a:t>
            </a:r>
          </a:p>
          <a:p>
            <a:pPr eaLnBrk="1" hangingPunct="1">
              <a:spcBef>
                <a:spcPct val="50000"/>
              </a:spcBef>
            </a:pPr>
            <a:endParaRPr lang="en-US" smtClean="0"/>
          </a:p>
          <a:p>
            <a:pPr eaLnBrk="1" hangingPunct="1">
              <a:spcBef>
                <a:spcPct val="50000"/>
              </a:spcBef>
            </a:pPr>
            <a:r>
              <a:rPr lang="en-US" smtClean="0"/>
              <a:t>The </a:t>
            </a:r>
            <a:r>
              <a:rPr lang="en-US" i="1" smtClean="0"/>
              <a:t>R/V Lake Guardian</a:t>
            </a:r>
            <a:r>
              <a:rPr lang="en-US" smtClean="0"/>
              <a:t> has been operating on the waters of the Great Lakes for the past 12 years.  The ship is offshore, collecting data, for approximately 7 months a year.</a:t>
            </a:r>
          </a:p>
          <a:p>
            <a:pPr eaLnBrk="1" hangingPunct="1">
              <a:spcBef>
                <a:spcPct val="50000"/>
              </a:spcBef>
            </a:pPr>
            <a:endParaRPr lang="en-US" smtClean="0"/>
          </a:p>
          <a:p>
            <a:pPr eaLnBrk="1" hangingPunct="1">
              <a:spcBef>
                <a:spcPct val="50000"/>
              </a:spcBef>
            </a:pPr>
            <a:r>
              <a:rPr lang="en-US" smtClean="0"/>
              <a:t>Following this year’s summer survey in August, the ship will enter dry dock where it will undergo major changes.  New engines will be installed and laboratory space will be expanded and updated.  This new laboratory space will serve multiple purposes, such as functioning as both a classroom or media room when needed.  The capability of having live webcasts from the ship will also be available.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66813" y="698500"/>
            <a:ext cx="4600575" cy="3449638"/>
          </a:xfrm>
          <a:ln/>
        </p:spPr>
      </p:sp>
      <p:sp>
        <p:nvSpPr>
          <p:cNvPr id="53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ap of lakes"/>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0" y="1000125"/>
            <a:ext cx="9144000" cy="5400675"/>
          </a:xfrm>
          <a:prstGeom prst="rect">
            <a:avLst/>
          </a:prstGeom>
          <a:noFill/>
          <a:ln w="9525">
            <a:noFill/>
            <a:miter lim="800000"/>
            <a:headEnd/>
            <a:tailEnd/>
          </a:ln>
        </p:spPr>
      </p:pic>
      <p:sp>
        <p:nvSpPr>
          <p:cNvPr id="2437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0"/>
            </a:lvl1pPr>
          </a:lstStyle>
          <a:p>
            <a:r>
              <a:rPr lang="en-US"/>
              <a:t>Click to edit Master subtitle style</a:t>
            </a:r>
          </a:p>
        </p:txBody>
      </p:sp>
      <p:sp>
        <p:nvSpPr>
          <p:cNvPr id="24371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 name="Rectangle 5"/>
          <p:cNvSpPr>
            <a:spLocks noGrp="1" noChangeArrowheads="1"/>
          </p:cNvSpPr>
          <p:nvPr>
            <p:ph type="dt" sz="quarter" idx="10"/>
          </p:nvPr>
        </p:nvSpPr>
        <p:spPr>
          <a:xfrm>
            <a:off x="685800" y="6248400"/>
            <a:ext cx="1905000" cy="457200"/>
          </a:xfrm>
        </p:spPr>
        <p:txBody>
          <a:bodyPr/>
          <a:lstStyle>
            <a:lvl1pPr>
              <a:defRPr>
                <a:effectLst/>
              </a:defRPr>
            </a:lvl1pPr>
          </a:lstStyle>
          <a:p>
            <a:pPr>
              <a:defRPr/>
            </a:pPr>
            <a:endParaRPr lang="en-US"/>
          </a:p>
        </p:txBody>
      </p:sp>
      <p:sp>
        <p:nvSpPr>
          <p:cNvPr id="6" name="Rectangle 6"/>
          <p:cNvSpPr>
            <a:spLocks noGrp="1" noChangeArrowheads="1"/>
          </p:cNvSpPr>
          <p:nvPr>
            <p:ph type="sldNum" sz="quarter" idx="11"/>
          </p:nvPr>
        </p:nvSpPr>
        <p:spPr>
          <a:xfrm>
            <a:off x="6553200" y="6248400"/>
            <a:ext cx="1905000" cy="457200"/>
          </a:xfrm>
        </p:spPr>
        <p:txBody>
          <a:bodyPr/>
          <a:lstStyle>
            <a:lvl1pPr>
              <a:defRPr>
                <a:effectLst/>
              </a:defRPr>
            </a:lvl1pPr>
          </a:lstStyle>
          <a:p>
            <a:pPr>
              <a:defRPr/>
            </a:pPr>
            <a:fld id="{3FC66E46-DDF7-4572-89D8-ED3837E7D073}" type="slidenum">
              <a:rPr lang="en-US"/>
              <a:pPr>
                <a:defRPr/>
              </a:pPr>
              <a:t>‹#›</a:t>
            </a:fld>
            <a:endParaRPr lang="en-US"/>
          </a:p>
        </p:txBody>
      </p:sp>
      <p:sp>
        <p:nvSpPr>
          <p:cNvPr id="7" name="Rectangle 7"/>
          <p:cNvSpPr>
            <a:spLocks noGrp="1" noChangeArrowheads="1"/>
          </p:cNvSpPr>
          <p:nvPr>
            <p:ph type="ftr" sz="quarter" idx="12"/>
          </p:nvPr>
        </p:nvSpPr>
        <p:spPr/>
        <p:txBody>
          <a:bodyPr/>
          <a:lstStyle>
            <a:lvl1pPr>
              <a:defRPr>
                <a:effectLst/>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F1D4BB7-772F-4AB0-AF8D-54A73ED4E978}" type="slidenum">
              <a:rPr lang="en-US"/>
              <a:pPr>
                <a:defRPr/>
              </a:pPr>
              <a:t>‹#›</a:t>
            </a:fld>
            <a:endParaRPr lang="en-US"/>
          </a:p>
        </p:txBody>
      </p:sp>
      <p:sp>
        <p:nvSpPr>
          <p:cNvPr id="6"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152400"/>
            <a:ext cx="2163762"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38888"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C1AD520-6719-452C-8536-B2245AB98F0E}" type="slidenum">
              <a:rPr lang="en-US"/>
              <a:pPr>
                <a:defRPr/>
              </a:pPr>
              <a:t>‹#›</a:t>
            </a:fld>
            <a:endParaRPr lang="en-US"/>
          </a:p>
        </p:txBody>
      </p:sp>
      <p:sp>
        <p:nvSpPr>
          <p:cNvPr id="6"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8BD83C0-24E3-4D36-B6F4-CC8282F49419}" type="slidenum">
              <a:rPr lang="en-US"/>
              <a:pPr>
                <a:defRPr/>
              </a:pPr>
              <a:t>‹#›</a:t>
            </a:fld>
            <a:endParaRPr lang="en-US"/>
          </a:p>
        </p:txBody>
      </p:sp>
      <p:sp>
        <p:nvSpPr>
          <p:cNvPr id="6"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BD90D6F-B2BE-40A5-B987-3EAEEE787340}" type="slidenum">
              <a:rPr lang="en-US"/>
              <a:pPr>
                <a:defRPr/>
              </a:pPr>
              <a:t>‹#›</a:t>
            </a:fld>
            <a:endParaRPr lang="en-US"/>
          </a:p>
        </p:txBody>
      </p:sp>
      <p:sp>
        <p:nvSpPr>
          <p:cNvPr id="6"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1370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625" y="1371600"/>
            <a:ext cx="41370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15920A3-DEB7-4CD5-8139-09DFB04F01EA}" type="slidenum">
              <a:rPr lang="en-US"/>
              <a:pPr>
                <a:defRPr/>
              </a:pPr>
              <a:t>‹#›</a:t>
            </a:fld>
            <a:endParaRPr lang="en-US"/>
          </a:p>
        </p:txBody>
      </p:sp>
      <p:sp>
        <p:nvSpPr>
          <p:cNvPr id="7"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3D7AEB3-5169-4FA8-B7B0-E557DCBED313}" type="slidenum">
              <a:rPr lang="en-US"/>
              <a:pPr>
                <a:defRPr/>
              </a:pPr>
              <a:t>‹#›</a:t>
            </a:fld>
            <a:endParaRPr lang="en-US"/>
          </a:p>
        </p:txBody>
      </p:sp>
      <p:sp>
        <p:nvSpPr>
          <p:cNvPr id="9"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9CC69EE-BDFF-4E8F-85AE-674402552377}" type="slidenum">
              <a:rPr lang="en-US"/>
              <a:pPr>
                <a:defRPr/>
              </a:pPr>
              <a:t>‹#›</a:t>
            </a:fld>
            <a:endParaRPr lang="en-US"/>
          </a:p>
        </p:txBody>
      </p:sp>
      <p:sp>
        <p:nvSpPr>
          <p:cNvPr id="5"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302FFF2D-3186-4ECA-82FE-D4CE8419FB91}" type="slidenum">
              <a:rPr lang="en-US"/>
              <a:pPr>
                <a:defRPr/>
              </a:pPr>
              <a:t>‹#›</a:t>
            </a:fld>
            <a:endParaRPr lang="en-US"/>
          </a:p>
        </p:txBody>
      </p:sp>
      <p:sp>
        <p:nvSpPr>
          <p:cNvPr id="4"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29ECCB2-FA03-4816-832B-C66EC63BC0E8}" type="slidenum">
              <a:rPr lang="en-US"/>
              <a:pPr>
                <a:defRPr/>
              </a:pPr>
              <a:t>‹#›</a:t>
            </a:fld>
            <a:endParaRPr lang="en-US"/>
          </a:p>
        </p:txBody>
      </p:sp>
      <p:sp>
        <p:nvSpPr>
          <p:cNvPr id="7"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0F45FDF-0E97-409F-9681-03F1EDCCA179}" type="slidenum">
              <a:rPr lang="en-US"/>
              <a:pPr>
                <a:defRPr/>
              </a:pPr>
              <a:t>‹#›</a:t>
            </a:fld>
            <a:endParaRPr lang="en-US"/>
          </a:p>
        </p:txBody>
      </p:sp>
      <p:sp>
        <p:nvSpPr>
          <p:cNvPr id="7" name="Rectangle 7"/>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50000">
              <a:srgbClr val="0066FF"/>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2" descr="map of lakes"/>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0" y="1152525"/>
            <a:ext cx="9144000" cy="5400675"/>
          </a:xfrm>
          <a:prstGeom prst="rect">
            <a:avLst/>
          </a:prstGeom>
          <a:noFill/>
          <a:ln w="9525">
            <a:noFill/>
            <a:miter lim="800000"/>
            <a:headEnd/>
            <a:tailEnd/>
          </a:ln>
        </p:spPr>
      </p:pic>
      <p:sp>
        <p:nvSpPr>
          <p:cNvPr id="242691" name="Rectangle 3"/>
          <p:cNvSpPr>
            <a:spLocks noGrp="1" noChangeArrowheads="1"/>
          </p:cNvSpPr>
          <p:nvPr>
            <p:ph type="body" idx="1"/>
          </p:nvPr>
        </p:nvSpPr>
        <p:spPr bwMode="auto">
          <a:xfrm>
            <a:off x="457200" y="1371600"/>
            <a:ext cx="8426450" cy="4724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 Click to edit Master text styles</a:t>
            </a:r>
          </a:p>
          <a:p>
            <a:pPr lvl="1"/>
            <a:r>
              <a:rPr lang="en-US" smtClean="0"/>
              <a:t> Second level</a:t>
            </a:r>
          </a:p>
          <a:p>
            <a:pPr lvl="2"/>
            <a:r>
              <a:rPr lang="en-US" smtClean="0"/>
              <a:t> Third level</a:t>
            </a:r>
          </a:p>
          <a:p>
            <a:pPr lvl="3"/>
            <a:r>
              <a:rPr lang="en-US" smtClean="0"/>
              <a:t> Fourth level</a:t>
            </a:r>
          </a:p>
          <a:p>
            <a:pPr lvl="4"/>
            <a:r>
              <a:rPr lang="en-US" smtClean="0"/>
              <a:t> Fifth level</a:t>
            </a:r>
          </a:p>
        </p:txBody>
      </p:sp>
      <p:sp>
        <p:nvSpPr>
          <p:cNvPr id="242692" name="Rectangle 4"/>
          <p:cNvSpPr>
            <a:spLocks noGrp="1" noChangeArrowheads="1"/>
          </p:cNvSpPr>
          <p:nvPr>
            <p:ph type="title"/>
          </p:nvPr>
        </p:nvSpPr>
        <p:spPr bwMode="auto">
          <a:xfrm>
            <a:off x="228600" y="152400"/>
            <a:ext cx="86106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Title</a:t>
            </a:r>
          </a:p>
        </p:txBody>
      </p:sp>
      <p:sp>
        <p:nvSpPr>
          <p:cNvPr id="242693" name="Rectangle 5"/>
          <p:cNvSpPr>
            <a:spLocks noGrp="1" noChangeArrowheads="1"/>
          </p:cNvSpPr>
          <p:nvPr>
            <p:ph type="dt" sz="half" idx="2"/>
          </p:nvPr>
        </p:nvSpPr>
        <p:spPr bwMode="auto">
          <a:xfrm>
            <a:off x="533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AFD00"/>
                </a:solidFill>
                <a:effectLst>
                  <a:outerShdw blurRad="38100" dist="38100" dir="2700000" algn="tl">
                    <a:srgbClr val="000000"/>
                  </a:outerShdw>
                </a:effectLst>
                <a:latin typeface="Times New Roman" pitchFamily="18" charset="0"/>
              </a:defRPr>
            </a:lvl1pPr>
          </a:lstStyle>
          <a:p>
            <a:pPr>
              <a:defRPr/>
            </a:pPr>
            <a:endParaRPr lang="en-US"/>
          </a:p>
        </p:txBody>
      </p:sp>
      <p:sp>
        <p:nvSpPr>
          <p:cNvPr id="242694"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AFD00"/>
                </a:solidFill>
                <a:effectLst>
                  <a:outerShdw blurRad="38100" dist="38100" dir="2700000" algn="tl">
                    <a:srgbClr val="000000"/>
                  </a:outerShdw>
                </a:effectLst>
                <a:latin typeface="Times New Roman" pitchFamily="18" charset="0"/>
              </a:defRPr>
            </a:lvl1pPr>
          </a:lstStyle>
          <a:p>
            <a:pPr>
              <a:defRPr/>
            </a:pPr>
            <a:fld id="{927E2492-90B0-47E0-A356-95A94441980B}" type="slidenum">
              <a:rPr lang="en-US"/>
              <a:pPr>
                <a:defRPr/>
              </a:pPr>
              <a:t>‹#›</a:t>
            </a:fld>
            <a:endParaRPr lang="en-US"/>
          </a:p>
        </p:txBody>
      </p:sp>
      <p:sp>
        <p:nvSpPr>
          <p:cNvPr id="24269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AFD00"/>
                </a:solidFill>
                <a:effectLst>
                  <a:outerShdw blurRad="38100" dist="38100" dir="2700000" algn="tl">
                    <a:srgbClr val="000000"/>
                  </a:outerShdw>
                </a:effectLst>
                <a:latin typeface="Times New Roman" pitchFamily="18" charset="0"/>
              </a:defRPr>
            </a:lvl1pPr>
          </a:lstStyle>
          <a:p>
            <a:pPr>
              <a:defRPr/>
            </a:pPr>
            <a:endParaRPr lang="en-US"/>
          </a:p>
        </p:txBody>
      </p:sp>
      <p:sp>
        <p:nvSpPr>
          <p:cNvPr id="242696" name="Rectangle 8"/>
          <p:cNvSpPr>
            <a:spLocks noChangeArrowheads="1"/>
          </p:cNvSpPr>
          <p:nvPr/>
        </p:nvSpPr>
        <p:spPr bwMode="auto">
          <a:xfrm>
            <a:off x="419100" y="723900"/>
            <a:ext cx="457200" cy="685800"/>
          </a:xfrm>
          <a:prstGeom prst="rect">
            <a:avLst/>
          </a:prstGeom>
          <a:noFill/>
          <a:ln w="9525">
            <a:noFill/>
            <a:miter lim="800000"/>
            <a:headEnd/>
            <a:tailEnd/>
          </a:ln>
          <a:effectLst/>
        </p:spPr>
        <p:txBody>
          <a:bodyPr lIns="92075" tIns="46038" rIns="92075" bIns="46038">
            <a:spAutoFit/>
          </a:bodyPr>
          <a:lstStyle/>
          <a:p>
            <a:pPr>
              <a:spcBef>
                <a:spcPct val="50000"/>
              </a:spcBef>
              <a:defRPr/>
            </a:pPr>
            <a:endParaRPr lang="en-US">
              <a:effectLst/>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1"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rgbClr val="FAFD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AFD00"/>
          </a:solidFill>
          <a:effectLst>
            <a:outerShdw blurRad="38100" dist="38100" dir="2700000" algn="tl">
              <a:srgbClr val="000000"/>
            </a:outerShdw>
          </a:effectLst>
          <a:latin typeface="Impact" pitchFamily="34" charset="0"/>
        </a:defRPr>
      </a:lvl2pPr>
      <a:lvl3pPr algn="ctr" rtl="0" eaLnBrk="0" fontAlgn="base" hangingPunct="0">
        <a:spcBef>
          <a:spcPct val="0"/>
        </a:spcBef>
        <a:spcAft>
          <a:spcPct val="0"/>
        </a:spcAft>
        <a:defRPr sz="4400">
          <a:solidFill>
            <a:srgbClr val="FAFD00"/>
          </a:solidFill>
          <a:effectLst>
            <a:outerShdw blurRad="38100" dist="38100" dir="2700000" algn="tl">
              <a:srgbClr val="000000"/>
            </a:outerShdw>
          </a:effectLst>
          <a:latin typeface="Impact" pitchFamily="34" charset="0"/>
        </a:defRPr>
      </a:lvl3pPr>
      <a:lvl4pPr algn="ctr" rtl="0" eaLnBrk="0" fontAlgn="base" hangingPunct="0">
        <a:spcBef>
          <a:spcPct val="0"/>
        </a:spcBef>
        <a:spcAft>
          <a:spcPct val="0"/>
        </a:spcAft>
        <a:defRPr sz="4400">
          <a:solidFill>
            <a:srgbClr val="FAFD00"/>
          </a:solidFill>
          <a:effectLst>
            <a:outerShdw blurRad="38100" dist="38100" dir="2700000" algn="tl">
              <a:srgbClr val="000000"/>
            </a:outerShdw>
          </a:effectLst>
          <a:latin typeface="Impact" pitchFamily="34" charset="0"/>
        </a:defRPr>
      </a:lvl4pPr>
      <a:lvl5pPr algn="ctr" rtl="0" eaLnBrk="0" fontAlgn="base" hangingPunct="0">
        <a:spcBef>
          <a:spcPct val="0"/>
        </a:spcBef>
        <a:spcAft>
          <a:spcPct val="0"/>
        </a:spcAft>
        <a:defRPr sz="4400">
          <a:solidFill>
            <a:srgbClr val="FAFD00"/>
          </a:solidFill>
          <a:effectLst>
            <a:outerShdw blurRad="38100" dist="38100" dir="2700000" algn="tl">
              <a:srgbClr val="000000"/>
            </a:outerShdw>
          </a:effectLst>
          <a:latin typeface="Impact" pitchFamily="34" charset="0"/>
        </a:defRPr>
      </a:lvl5pPr>
      <a:lvl6pPr marL="457200" algn="ctr" rtl="0" fontAlgn="base">
        <a:spcBef>
          <a:spcPct val="0"/>
        </a:spcBef>
        <a:spcAft>
          <a:spcPct val="0"/>
        </a:spcAft>
        <a:defRPr sz="4400">
          <a:solidFill>
            <a:srgbClr val="FAFD00"/>
          </a:solidFill>
          <a:effectLst>
            <a:outerShdw blurRad="38100" dist="38100" dir="2700000" algn="tl">
              <a:srgbClr val="000000"/>
            </a:outerShdw>
          </a:effectLst>
          <a:latin typeface="Impact" pitchFamily="34" charset="0"/>
        </a:defRPr>
      </a:lvl6pPr>
      <a:lvl7pPr marL="914400" algn="ctr" rtl="0" fontAlgn="base">
        <a:spcBef>
          <a:spcPct val="0"/>
        </a:spcBef>
        <a:spcAft>
          <a:spcPct val="0"/>
        </a:spcAft>
        <a:defRPr sz="4400">
          <a:solidFill>
            <a:srgbClr val="FAFD00"/>
          </a:solidFill>
          <a:effectLst>
            <a:outerShdw blurRad="38100" dist="38100" dir="2700000" algn="tl">
              <a:srgbClr val="000000"/>
            </a:outerShdw>
          </a:effectLst>
          <a:latin typeface="Impact" pitchFamily="34" charset="0"/>
        </a:defRPr>
      </a:lvl7pPr>
      <a:lvl8pPr marL="1371600" algn="ctr" rtl="0" fontAlgn="base">
        <a:spcBef>
          <a:spcPct val="0"/>
        </a:spcBef>
        <a:spcAft>
          <a:spcPct val="0"/>
        </a:spcAft>
        <a:defRPr sz="4400">
          <a:solidFill>
            <a:srgbClr val="FAFD00"/>
          </a:solidFill>
          <a:effectLst>
            <a:outerShdw blurRad="38100" dist="38100" dir="2700000" algn="tl">
              <a:srgbClr val="000000"/>
            </a:outerShdw>
          </a:effectLst>
          <a:latin typeface="Impact" pitchFamily="34" charset="0"/>
        </a:defRPr>
      </a:lvl8pPr>
      <a:lvl9pPr marL="1828800" algn="ctr" rtl="0" fontAlgn="base">
        <a:spcBef>
          <a:spcPct val="0"/>
        </a:spcBef>
        <a:spcAft>
          <a:spcPct val="0"/>
        </a:spcAft>
        <a:defRPr sz="4400">
          <a:solidFill>
            <a:srgbClr val="FAFD00"/>
          </a:solidFill>
          <a:effectLst>
            <a:outerShdw blurRad="38100" dist="38100" dir="2700000" algn="tl">
              <a:srgbClr val="000000"/>
            </a:outerShdw>
          </a:effectLst>
          <a:latin typeface="Impact" pitchFamily="34" charset="0"/>
        </a:defRPr>
      </a:lvl9pPr>
    </p:titleStyle>
    <p:bodyStyle>
      <a:lvl1pPr marL="342900" indent="-342900" algn="l" rtl="0" eaLnBrk="0" fontAlgn="base" hangingPunct="0">
        <a:spcBef>
          <a:spcPct val="20000"/>
        </a:spcBef>
        <a:spcAft>
          <a:spcPct val="0"/>
        </a:spcAft>
        <a:buClr>
          <a:srgbClr val="FFFFFF"/>
        </a:buClr>
        <a:buFont typeface="Wingdings" pitchFamily="2" charset="2"/>
        <a:buChar char="Ø"/>
        <a:defRPr sz="3200" b="1">
          <a:solidFill>
            <a:srgbClr val="FFFFFF"/>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FFFF"/>
        </a:buClr>
        <a:buFont typeface="Wingdings" pitchFamily="2" charset="2"/>
        <a:buChar char="Ø"/>
        <a:defRPr sz="2800" b="1">
          <a:solidFill>
            <a:srgbClr val="FFFFFF"/>
          </a:solidFill>
          <a:effectLst>
            <a:outerShdw blurRad="38100" dist="38100" dir="2700000" algn="tl">
              <a:srgbClr val="000000"/>
            </a:outerShdw>
          </a:effectLst>
          <a:latin typeface="+mn-lt"/>
        </a:defRPr>
      </a:lvl2pPr>
      <a:lvl3pPr marL="1085850" indent="-228600" algn="l" rtl="0" eaLnBrk="0" fontAlgn="base" hangingPunct="0">
        <a:spcBef>
          <a:spcPct val="20000"/>
        </a:spcBef>
        <a:spcAft>
          <a:spcPct val="0"/>
        </a:spcAft>
        <a:buClr>
          <a:srgbClr val="FFFFFF"/>
        </a:buClr>
        <a:buFont typeface="Wingdings" pitchFamily="2" charset="2"/>
        <a:buChar char="Ø"/>
        <a:defRPr sz="2400" b="1">
          <a:solidFill>
            <a:srgbClr val="FFFFFF"/>
          </a:solidFill>
          <a:effectLst>
            <a:outerShdw blurRad="38100" dist="38100" dir="2700000" algn="tl">
              <a:srgbClr val="000000"/>
            </a:outerShdw>
          </a:effectLst>
          <a:latin typeface="+mn-lt"/>
        </a:defRPr>
      </a:lvl3pPr>
      <a:lvl4pPr marL="1428750" indent="-228600" algn="l" rtl="0" eaLnBrk="0" fontAlgn="base" hangingPunct="0">
        <a:spcBef>
          <a:spcPct val="20000"/>
        </a:spcBef>
        <a:spcAft>
          <a:spcPct val="0"/>
        </a:spcAft>
        <a:buClr>
          <a:srgbClr val="FFFFFF"/>
        </a:buClr>
        <a:buFont typeface="Wingdings" pitchFamily="2" charset="2"/>
        <a:buChar char="Ø"/>
        <a:defRPr sz="2000" b="1">
          <a:solidFill>
            <a:srgbClr val="FFFFFF"/>
          </a:solidFill>
          <a:effectLst>
            <a:outerShdw blurRad="38100" dist="38100" dir="2700000" algn="tl">
              <a:srgbClr val="000000"/>
            </a:outerShdw>
          </a:effectLst>
          <a:latin typeface="+mn-lt"/>
        </a:defRPr>
      </a:lvl4pPr>
      <a:lvl5pPr marL="1771650" indent="-228600" algn="l" rtl="0" eaLnBrk="0" fontAlgn="base" hangingPunct="0">
        <a:spcBef>
          <a:spcPct val="20000"/>
        </a:spcBef>
        <a:spcAft>
          <a:spcPct val="0"/>
        </a:spcAft>
        <a:buClr>
          <a:srgbClr val="FFFFFF"/>
        </a:buClr>
        <a:buFont typeface="Wingdings" pitchFamily="2" charset="2"/>
        <a:buChar char="Ø"/>
        <a:defRPr b="1">
          <a:solidFill>
            <a:srgbClr val="FFFFFF"/>
          </a:solidFill>
          <a:effectLst>
            <a:outerShdw blurRad="38100" dist="38100" dir="2700000" algn="tl">
              <a:srgbClr val="000000"/>
            </a:outerShdw>
          </a:effectLst>
          <a:latin typeface="+mn-lt"/>
        </a:defRPr>
      </a:lvl5pPr>
      <a:lvl6pPr marL="2228850" indent="-228600" algn="l" rtl="0" fontAlgn="base">
        <a:spcBef>
          <a:spcPct val="20000"/>
        </a:spcBef>
        <a:spcAft>
          <a:spcPct val="0"/>
        </a:spcAft>
        <a:buClr>
          <a:srgbClr val="FFFFFF"/>
        </a:buClr>
        <a:buFont typeface="Wingdings" pitchFamily="2" charset="2"/>
        <a:buChar char="Ø"/>
        <a:defRPr b="1">
          <a:solidFill>
            <a:srgbClr val="FFFFFF"/>
          </a:solidFill>
          <a:effectLst>
            <a:outerShdw blurRad="38100" dist="38100" dir="2700000" algn="tl">
              <a:srgbClr val="000000"/>
            </a:outerShdw>
          </a:effectLst>
          <a:latin typeface="+mn-lt"/>
        </a:defRPr>
      </a:lvl6pPr>
      <a:lvl7pPr marL="2686050" indent="-228600" algn="l" rtl="0" fontAlgn="base">
        <a:spcBef>
          <a:spcPct val="20000"/>
        </a:spcBef>
        <a:spcAft>
          <a:spcPct val="0"/>
        </a:spcAft>
        <a:buClr>
          <a:srgbClr val="FFFFFF"/>
        </a:buClr>
        <a:buFont typeface="Wingdings" pitchFamily="2" charset="2"/>
        <a:buChar char="Ø"/>
        <a:defRPr b="1">
          <a:solidFill>
            <a:srgbClr val="FFFFFF"/>
          </a:solidFill>
          <a:effectLst>
            <a:outerShdw blurRad="38100" dist="38100" dir="2700000" algn="tl">
              <a:srgbClr val="000000"/>
            </a:outerShdw>
          </a:effectLst>
          <a:latin typeface="+mn-lt"/>
        </a:defRPr>
      </a:lvl7pPr>
      <a:lvl8pPr marL="3143250" indent="-228600" algn="l" rtl="0" fontAlgn="base">
        <a:spcBef>
          <a:spcPct val="20000"/>
        </a:spcBef>
        <a:spcAft>
          <a:spcPct val="0"/>
        </a:spcAft>
        <a:buClr>
          <a:srgbClr val="FFFFFF"/>
        </a:buClr>
        <a:buFont typeface="Wingdings" pitchFamily="2" charset="2"/>
        <a:buChar char="Ø"/>
        <a:defRPr b="1">
          <a:solidFill>
            <a:srgbClr val="FFFFFF"/>
          </a:solidFill>
          <a:effectLst>
            <a:outerShdw blurRad="38100" dist="38100" dir="2700000" algn="tl">
              <a:srgbClr val="000000"/>
            </a:outerShdw>
          </a:effectLst>
          <a:latin typeface="+mn-lt"/>
        </a:defRPr>
      </a:lvl8pPr>
      <a:lvl9pPr marL="3600450" indent="-228600" algn="l" rtl="0" fontAlgn="base">
        <a:spcBef>
          <a:spcPct val="20000"/>
        </a:spcBef>
        <a:spcAft>
          <a:spcPct val="0"/>
        </a:spcAft>
        <a:buClr>
          <a:srgbClr val="FFFFFF"/>
        </a:buClr>
        <a:buFont typeface="Wingdings" pitchFamily="2" charset="2"/>
        <a:buChar char="Ø"/>
        <a:defRPr b="1">
          <a:solidFill>
            <a:srgbClr val="FF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hyperlink" Target="mailto:warren.glenn@epa.g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wmf"/><Relationship Id="rId3" Type="http://schemas.openxmlformats.org/officeDocument/2006/relationships/image" Target="../media/image27.wm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wmf"/><Relationship Id="rId5" Type="http://schemas.openxmlformats.org/officeDocument/2006/relationships/image" Target="../media/image31.wmf"/><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28.wm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mailto:warren.glenn@epa.gov"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4294967295"/>
          </p:nvPr>
        </p:nvSpPr>
        <p:spPr>
          <a:xfrm>
            <a:off x="685800" y="3200400"/>
            <a:ext cx="7772400" cy="3505200"/>
          </a:xfrm>
        </p:spPr>
        <p:txBody>
          <a:bodyPr/>
          <a:lstStyle/>
          <a:p>
            <a:pPr algn="ctr" eaLnBrk="1" hangingPunct="1">
              <a:buNone/>
              <a:defRPr/>
            </a:pPr>
            <a:r>
              <a:rPr lang="en-US" sz="2800" dirty="0" smtClean="0"/>
              <a:t>Russell G. Kreis, Jr.</a:t>
            </a:r>
            <a:r>
              <a:rPr lang="en-US" sz="2800" baseline="30000" dirty="0" smtClean="0"/>
              <a:t>1</a:t>
            </a:r>
            <a:r>
              <a:rPr lang="en-US" sz="2800" dirty="0" smtClean="0"/>
              <a:t>, Paul J. Horvatin</a:t>
            </a:r>
            <a:r>
              <a:rPr lang="en-US" sz="2800" baseline="30000" dirty="0" smtClean="0"/>
              <a:t>2 </a:t>
            </a:r>
            <a:r>
              <a:rPr lang="en-US" sz="2800" dirty="0" smtClean="0"/>
              <a:t>,</a:t>
            </a:r>
          </a:p>
          <a:p>
            <a:pPr algn="ctr" eaLnBrk="1" hangingPunct="1">
              <a:buNone/>
              <a:defRPr/>
            </a:pPr>
            <a:r>
              <a:rPr lang="en-US" sz="2800" dirty="0" smtClean="0"/>
              <a:t> Jack Kelly</a:t>
            </a:r>
            <a:r>
              <a:rPr lang="en-US" sz="2800" baseline="30000" dirty="0" smtClean="0"/>
              <a:t>1</a:t>
            </a:r>
            <a:r>
              <a:rPr lang="en-US" sz="2800" dirty="0" smtClean="0"/>
              <a:t>, Daniel O’Riordan</a:t>
            </a:r>
            <a:r>
              <a:rPr lang="en-US" sz="2800" baseline="30000" dirty="0" smtClean="0"/>
              <a:t>2</a:t>
            </a:r>
            <a:r>
              <a:rPr lang="en-US" sz="2800" dirty="0" smtClean="0"/>
              <a:t>, and </a:t>
            </a:r>
            <a:r>
              <a:rPr lang="en-US" sz="2800" baseline="30000" dirty="0" smtClean="0"/>
              <a:t> </a:t>
            </a:r>
            <a:r>
              <a:rPr lang="en-US" sz="2800" dirty="0" smtClean="0"/>
              <a:t>                  Glenn J. Warren</a:t>
            </a:r>
            <a:r>
              <a:rPr lang="en-US" sz="2800" baseline="30000" dirty="0" smtClean="0"/>
              <a:t>2</a:t>
            </a:r>
            <a:r>
              <a:rPr lang="en-US" sz="2800" dirty="0" smtClean="0"/>
              <a:t> </a:t>
            </a:r>
          </a:p>
          <a:p>
            <a:pPr eaLnBrk="1" hangingPunct="1">
              <a:buNone/>
              <a:defRPr/>
            </a:pPr>
            <a:endParaRPr lang="en-US" sz="1600" baseline="30000" dirty="0" smtClean="0"/>
          </a:p>
          <a:p>
            <a:pPr eaLnBrk="1" hangingPunct="1">
              <a:buNone/>
              <a:defRPr/>
            </a:pPr>
            <a:r>
              <a:rPr lang="en-US" sz="2400" baseline="30000" dirty="0" smtClean="0"/>
              <a:t>1</a:t>
            </a:r>
            <a:r>
              <a:rPr lang="en-US" sz="2400" dirty="0" smtClean="0"/>
              <a:t>USEPA, Office of Research and Development, </a:t>
            </a:r>
            <a:r>
              <a:rPr lang="en-US" sz="1800" dirty="0" smtClean="0"/>
              <a:t>NHEERL;   MED- Duluth, MN; Grosse Ile, MI</a:t>
            </a:r>
          </a:p>
          <a:p>
            <a:pPr eaLnBrk="1" hangingPunct="1">
              <a:buNone/>
              <a:defRPr/>
            </a:pPr>
            <a:r>
              <a:rPr lang="en-US" sz="2400" baseline="30000" dirty="0" smtClean="0"/>
              <a:t>2</a:t>
            </a:r>
            <a:r>
              <a:rPr lang="en-US" sz="2400" dirty="0" smtClean="0"/>
              <a:t>USEPA, Great Lakes National Program Office,</a:t>
            </a:r>
          </a:p>
          <a:p>
            <a:pPr eaLnBrk="1" hangingPunct="1">
              <a:buNone/>
              <a:defRPr/>
            </a:pPr>
            <a:r>
              <a:rPr lang="en-US" sz="1800" dirty="0" smtClean="0"/>
              <a:t>      Chicago, IL</a:t>
            </a:r>
          </a:p>
        </p:txBody>
      </p:sp>
      <p:sp>
        <p:nvSpPr>
          <p:cNvPr id="4" name="Title 3"/>
          <p:cNvSpPr>
            <a:spLocks noGrp="1"/>
          </p:cNvSpPr>
          <p:nvPr>
            <p:ph type="ctrTitle" sz="quarter" idx="4294967295"/>
          </p:nvPr>
        </p:nvSpPr>
        <p:spPr>
          <a:xfrm>
            <a:off x="381000" y="1371600"/>
            <a:ext cx="8305800" cy="2057400"/>
          </a:xfrm>
        </p:spPr>
        <p:txBody>
          <a:bodyPr/>
          <a:lstStyle/>
          <a:p>
            <a:pPr eaLnBrk="1" hangingPunct="1">
              <a:defRPr/>
            </a:pPr>
            <a:r>
              <a:rPr lang="en-US" sz="4000" dirty="0" smtClean="0"/>
              <a:t>Briefing on U.S. EPA Activities:</a:t>
            </a:r>
            <a:br>
              <a:rPr lang="en-US" sz="4000" dirty="0" smtClean="0"/>
            </a:br>
            <a:r>
              <a:rPr lang="en-US" sz="4000" dirty="0" smtClean="0"/>
              <a:t>Great Lakes and Lake Erie</a:t>
            </a:r>
            <a:endParaRPr lang="en-US" sz="3600" dirty="0" smtClean="0"/>
          </a:p>
        </p:txBody>
      </p:sp>
      <p:sp>
        <p:nvSpPr>
          <p:cNvPr id="7" name="TextBox 6"/>
          <p:cNvSpPr txBox="1"/>
          <p:nvPr/>
        </p:nvSpPr>
        <p:spPr>
          <a:xfrm>
            <a:off x="0" y="152400"/>
            <a:ext cx="3810000" cy="1015663"/>
          </a:xfrm>
          <a:prstGeom prst="rect">
            <a:avLst/>
          </a:prstGeom>
          <a:noFill/>
        </p:spPr>
        <p:txBody>
          <a:bodyPr wrap="square" rtlCol="0">
            <a:spAutoFit/>
          </a:bodyPr>
          <a:lstStyle/>
          <a:p>
            <a:r>
              <a:rPr lang="en-US" sz="2000" dirty="0" smtClean="0">
                <a:solidFill>
                  <a:srgbClr val="FFFFFF"/>
                </a:solidFill>
              </a:rPr>
              <a:t>Lake Erie Millennium Network</a:t>
            </a:r>
          </a:p>
          <a:p>
            <a:r>
              <a:rPr lang="en-US" sz="2000" dirty="0" smtClean="0">
                <a:solidFill>
                  <a:srgbClr val="FFFFFF"/>
                </a:solidFill>
              </a:rPr>
              <a:t>New Investigator’s Meeting</a:t>
            </a:r>
          </a:p>
          <a:p>
            <a:r>
              <a:rPr lang="en-US" sz="2000" dirty="0" smtClean="0">
                <a:solidFill>
                  <a:srgbClr val="FFFFFF"/>
                </a:solidFill>
              </a:rPr>
              <a:t>April 2013</a:t>
            </a:r>
            <a:endParaRPr lang="en-US" sz="2000" dirty="0">
              <a:solidFill>
                <a:srgbClr val="FFFFFF"/>
              </a:solidFill>
            </a:endParaRPr>
          </a:p>
        </p:txBody>
      </p:sp>
      <p:graphicFrame>
        <p:nvGraphicFramePr>
          <p:cNvPr id="2050" name="Object 5"/>
          <p:cNvGraphicFramePr>
            <a:graphicFrameLocks noChangeAspect="1"/>
          </p:cNvGraphicFramePr>
          <p:nvPr/>
        </p:nvGraphicFramePr>
        <p:xfrm>
          <a:off x="6400800" y="152400"/>
          <a:ext cx="2571750" cy="1143000"/>
        </p:xfrm>
        <a:graphic>
          <a:graphicData uri="http://schemas.openxmlformats.org/presentationml/2006/ole">
            <mc:AlternateContent xmlns:mc="http://schemas.openxmlformats.org/markup-compatibility/2006">
              <mc:Choice xmlns:v="urn:schemas-microsoft-com:vml" Requires="v">
                <p:oleObj spid="_x0000_s2052" name="CorelPhotoPaint.Image.10" r:id="rId3" imgW="7771758" imgH="10058420" progId="CorelPhotoPaint.Image.10">
                  <p:embed/>
                </p:oleObj>
              </mc:Choice>
              <mc:Fallback>
                <p:oleObj name="CorelPhotoPaint.Image.10" r:id="rId3" imgW="7771758" imgH="10058420" progId="CorelPhotoPaint.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10927" r="59706" b="88126"/>
                      <a:stretch>
                        <a:fillRect/>
                      </a:stretch>
                    </p:blipFill>
                    <p:spPr bwMode="auto">
                      <a:xfrm>
                        <a:off x="6400800" y="152400"/>
                        <a:ext cx="2571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lide source files\SMB1 PCB in Detroit River.png"/>
          <p:cNvPicPr>
            <a:picLocks noChangeAspect="1" noChangeArrowheads="1"/>
          </p:cNvPicPr>
          <p:nvPr/>
        </p:nvPicPr>
        <p:blipFill>
          <a:blip r:embed="rId2" cstate="print"/>
          <a:srcRect/>
          <a:stretch>
            <a:fillRect/>
          </a:stretch>
        </p:blipFill>
        <p:spPr bwMode="auto">
          <a:xfrm>
            <a:off x="5029200" y="1143000"/>
            <a:ext cx="4114800" cy="5486400"/>
          </a:xfrm>
          <a:prstGeom prst="rect">
            <a:avLst/>
          </a:prstGeom>
          <a:noFill/>
          <a:ln w="9525">
            <a:noFill/>
            <a:miter lim="800000"/>
            <a:headEnd/>
            <a:tailEnd/>
          </a:ln>
        </p:spPr>
      </p:pic>
      <p:pic>
        <p:nvPicPr>
          <p:cNvPr id="3" name="Picture 3" descr="C:\ald duluth 3-4 feb\DiToro,Chapra,Vollenweider grap.png"/>
          <p:cNvPicPr>
            <a:picLocks noChangeAspect="1" noChangeArrowheads="1"/>
          </p:cNvPicPr>
          <p:nvPr/>
        </p:nvPicPr>
        <p:blipFill>
          <a:blip r:embed="rId3" cstate="print"/>
          <a:srcRect/>
          <a:stretch>
            <a:fillRect/>
          </a:stretch>
        </p:blipFill>
        <p:spPr bwMode="auto">
          <a:xfrm>
            <a:off x="0" y="1219200"/>
            <a:ext cx="4876800" cy="5105400"/>
          </a:xfrm>
          <a:prstGeom prst="rect">
            <a:avLst/>
          </a:prstGeom>
          <a:noFill/>
        </p:spPr>
      </p:pic>
      <p:sp>
        <p:nvSpPr>
          <p:cNvPr id="4" name="TextBox 3"/>
          <p:cNvSpPr txBox="1"/>
          <p:nvPr/>
        </p:nvSpPr>
        <p:spPr>
          <a:xfrm>
            <a:off x="0" y="1447800"/>
            <a:ext cx="4648200" cy="646331"/>
          </a:xfrm>
          <a:prstGeom prst="rect">
            <a:avLst/>
          </a:prstGeom>
          <a:noFill/>
        </p:spPr>
        <p:txBody>
          <a:bodyPr wrap="square" rtlCol="0">
            <a:spAutoFit/>
          </a:bodyPr>
          <a:lstStyle/>
          <a:p>
            <a:pPr algn="ctr"/>
            <a:r>
              <a:rPr lang="en-US" sz="1200" b="1" dirty="0" smtClean="0">
                <a:solidFill>
                  <a:srgbClr val="FFFF00"/>
                </a:solidFill>
              </a:rPr>
              <a:t>Relationship Between Phosphorus Concentration and </a:t>
            </a:r>
          </a:p>
          <a:p>
            <a:pPr algn="ctr"/>
            <a:r>
              <a:rPr lang="en-US" sz="1200" b="1" dirty="0" smtClean="0">
                <a:solidFill>
                  <a:srgbClr val="FFFF00"/>
                </a:solidFill>
              </a:rPr>
              <a:t>Whole Lake Phosphorus Load in the</a:t>
            </a:r>
            <a:br>
              <a:rPr lang="en-US" sz="1200" b="1" dirty="0" smtClean="0">
                <a:solidFill>
                  <a:srgbClr val="FFFF00"/>
                </a:solidFill>
              </a:rPr>
            </a:br>
            <a:r>
              <a:rPr lang="en-US" sz="1200" b="1" dirty="0" smtClean="0">
                <a:solidFill>
                  <a:srgbClr val="FFFF00"/>
                </a:solidFill>
              </a:rPr>
              <a:t>Central Basin of Lake Erie for Three Models</a:t>
            </a:r>
            <a:endParaRPr lang="en-US" sz="1200" b="1" dirty="0">
              <a:solidFill>
                <a:srgbClr val="FFFF00"/>
              </a:solidFill>
            </a:endParaRPr>
          </a:p>
        </p:txBody>
      </p:sp>
      <p:sp>
        <p:nvSpPr>
          <p:cNvPr id="5" name="TextBox 4"/>
          <p:cNvSpPr txBox="1"/>
          <p:nvPr/>
        </p:nvSpPr>
        <p:spPr>
          <a:xfrm>
            <a:off x="0" y="152400"/>
            <a:ext cx="9144000" cy="954107"/>
          </a:xfrm>
          <a:prstGeom prst="rect">
            <a:avLst/>
          </a:prstGeom>
          <a:noFill/>
        </p:spPr>
        <p:txBody>
          <a:bodyPr wrap="square" rtlCol="0">
            <a:spAutoFit/>
          </a:bodyPr>
          <a:lstStyle/>
          <a:p>
            <a:pPr algn="ctr"/>
            <a:r>
              <a:rPr lang="en-US" sz="2800" b="1" dirty="0" smtClean="0">
                <a:solidFill>
                  <a:srgbClr val="FFFFFF"/>
                </a:solidFill>
              </a:rPr>
              <a:t>USEPA ORD Modeling in </a:t>
            </a:r>
          </a:p>
          <a:p>
            <a:pPr algn="ctr"/>
            <a:r>
              <a:rPr lang="en-US" sz="2800" b="1" dirty="0" smtClean="0">
                <a:solidFill>
                  <a:srgbClr val="FFFFFF"/>
                </a:solidFill>
              </a:rPr>
              <a:t>Lake Erie and the Detroit River</a:t>
            </a:r>
            <a:endParaRPr lang="en-US" sz="2800"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7876" t="69766" r="19425" b="69"/>
          <a:stretch>
            <a:fillRect/>
          </a:stretch>
        </p:blipFill>
        <p:spPr bwMode="auto">
          <a:xfrm>
            <a:off x="0" y="0"/>
            <a:ext cx="9144000" cy="7057177"/>
          </a:xfrm>
          <a:prstGeom prst="rect">
            <a:avLst/>
          </a:prstGeom>
          <a:noFill/>
          <a:ln w="9525">
            <a:noFill/>
            <a:miter lim="800000"/>
            <a:headEnd/>
            <a:tailEnd/>
          </a:ln>
          <a:effectLst/>
        </p:spPr>
      </p:pic>
      <p:sp>
        <p:nvSpPr>
          <p:cNvPr id="3" name="TextBox 2"/>
          <p:cNvSpPr txBox="1"/>
          <p:nvPr/>
        </p:nvSpPr>
        <p:spPr>
          <a:xfrm>
            <a:off x="633742" y="443618"/>
            <a:ext cx="8202439" cy="1077218"/>
          </a:xfrm>
          <a:prstGeom prst="rect">
            <a:avLst/>
          </a:prstGeom>
          <a:noFill/>
        </p:spPr>
        <p:txBody>
          <a:bodyPr wrap="square" rtlCol="0">
            <a:spAutoFit/>
          </a:bodyPr>
          <a:lstStyle/>
          <a:p>
            <a:r>
              <a:rPr lang="en-US" sz="3200" b="1" dirty="0" smtClean="0">
                <a:solidFill>
                  <a:schemeClr val="bg1"/>
                </a:solidFill>
                <a:latin typeface="Arial" pitchFamily="34" charset="0"/>
                <a:cs typeface="Arial" pitchFamily="34" charset="0"/>
              </a:rPr>
              <a:t>  </a:t>
            </a:r>
            <a:r>
              <a:rPr lang="en-US" sz="3200" b="1" dirty="0" smtClean="0">
                <a:solidFill>
                  <a:srgbClr val="FFFFFF"/>
                </a:solidFill>
                <a:latin typeface="Arial" pitchFamily="34" charset="0"/>
                <a:cs typeface="Arial" pitchFamily="34" charset="0"/>
              </a:rPr>
              <a:t>Lake Erie Annual Phosphorus Loads</a:t>
            </a:r>
          </a:p>
          <a:p>
            <a:r>
              <a:rPr lang="en-US" sz="3200" b="1" dirty="0" smtClean="0">
                <a:solidFill>
                  <a:srgbClr val="FFFFFF"/>
                </a:solidFill>
                <a:latin typeface="Arial" pitchFamily="34" charset="0"/>
                <a:cs typeface="Arial" pitchFamily="34" charset="0"/>
              </a:rPr>
              <a:t>(Thousands of Metric Tons/Year – MTA)</a:t>
            </a:r>
            <a:endParaRPr lang="en-US" sz="3200" b="1" dirty="0">
              <a:solidFill>
                <a:srgbClr val="FFFFFF"/>
              </a:solidFill>
              <a:latin typeface="Arial" pitchFamily="34" charset="0"/>
              <a:cs typeface="Arial" pitchFamily="34" charset="0"/>
            </a:endParaRPr>
          </a:p>
        </p:txBody>
      </p:sp>
      <p:pic>
        <p:nvPicPr>
          <p:cNvPr id="4" name="Picture 3" descr="erie extra.EMF"/>
          <p:cNvPicPr>
            <a:picLocks noChangeAspect="1"/>
          </p:cNvPicPr>
          <p:nvPr/>
        </p:nvPicPr>
        <p:blipFill>
          <a:blip r:embed="rId3" cstate="print"/>
          <a:stretch>
            <a:fillRect/>
          </a:stretch>
        </p:blipFill>
        <p:spPr>
          <a:xfrm>
            <a:off x="751437" y="2590801"/>
            <a:ext cx="7269933" cy="3200400"/>
          </a:xfrm>
          <a:prstGeom prst="rect">
            <a:avLst/>
          </a:prstGeom>
        </p:spPr>
      </p:pic>
      <p:pic>
        <p:nvPicPr>
          <p:cNvPr id="5" name="Picture 11" descr="logo300g"/>
          <p:cNvPicPr>
            <a:picLocks noChangeAspect="1" noChangeArrowheads="1"/>
          </p:cNvPicPr>
          <p:nvPr/>
        </p:nvPicPr>
        <p:blipFill>
          <a:blip r:embed="rId4" cstate="print"/>
          <a:srcRect/>
          <a:stretch>
            <a:fillRect/>
          </a:stretch>
        </p:blipFill>
        <p:spPr bwMode="auto">
          <a:xfrm>
            <a:off x="8084745" y="2625503"/>
            <a:ext cx="869132" cy="751437"/>
          </a:xfrm>
          <a:prstGeom prst="rect">
            <a:avLst/>
          </a:prstGeom>
          <a:solidFill>
            <a:srgbClr val="FFFFFF"/>
          </a:solidFill>
        </p:spPr>
      </p:pic>
      <p:pic>
        <p:nvPicPr>
          <p:cNvPr id="6" name="Picture 26"/>
          <p:cNvPicPr preferRelativeResize="0">
            <a:picLocks noChangeAspect="1" noChangeArrowheads="1"/>
          </p:cNvPicPr>
          <p:nvPr/>
        </p:nvPicPr>
        <p:blipFill>
          <a:blip r:embed="rId5" cstate="print"/>
          <a:srcRect/>
          <a:stretch>
            <a:fillRect/>
          </a:stretch>
        </p:blipFill>
        <p:spPr bwMode="auto">
          <a:xfrm>
            <a:off x="8120955" y="3576120"/>
            <a:ext cx="805761" cy="69711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6172200" y="1524000"/>
            <a:ext cx="2971800" cy="366713"/>
          </a:xfrm>
          <a:prstGeom prst="rect">
            <a:avLst/>
          </a:prstGeom>
          <a:noFill/>
          <a:ln w="9525">
            <a:noFill/>
            <a:miter lim="800000"/>
            <a:headEnd/>
            <a:tailEnd/>
          </a:ln>
        </p:spPr>
        <p:txBody>
          <a:bodyPr lIns="92075" tIns="46038" rIns="92075" bIns="46038">
            <a:spAutoFit/>
          </a:bodyPr>
          <a:lstStyle/>
          <a:p>
            <a:pPr>
              <a:spcBef>
                <a:spcPct val="50000"/>
              </a:spcBef>
            </a:pPr>
            <a:endParaRPr lang="en-US" sz="1800">
              <a:latin typeface="Arial" charset="0"/>
            </a:endParaRPr>
          </a:p>
        </p:txBody>
      </p:sp>
      <p:sp>
        <p:nvSpPr>
          <p:cNvPr id="16388" name="Rectangle 4"/>
          <p:cNvSpPr>
            <a:spLocks noChangeArrowheads="1"/>
          </p:cNvSpPr>
          <p:nvPr/>
        </p:nvSpPr>
        <p:spPr bwMode="auto">
          <a:xfrm>
            <a:off x="838200" y="196850"/>
            <a:ext cx="7848600" cy="708528"/>
          </a:xfrm>
          <a:prstGeom prst="rect">
            <a:avLst/>
          </a:prstGeom>
          <a:noFill/>
          <a:ln w="9525">
            <a:noFill/>
            <a:miter lim="800000"/>
            <a:headEnd/>
            <a:tailEnd/>
          </a:ln>
          <a:effectLst/>
        </p:spPr>
        <p:txBody>
          <a:bodyPr wrap="square" lIns="92075" tIns="46038" rIns="92075" bIns="46038">
            <a:spAutoFit/>
          </a:bodyPr>
          <a:lstStyle/>
          <a:p>
            <a:pPr algn="ctr">
              <a:spcBef>
                <a:spcPct val="50000"/>
              </a:spcBef>
              <a:defRPr/>
            </a:pPr>
            <a:r>
              <a:rPr lang="en-US" sz="4000" i="1" dirty="0">
                <a:solidFill>
                  <a:srgbClr val="FAFD00"/>
                </a:solidFill>
                <a:effectLst>
                  <a:outerShdw blurRad="38100" dist="38100" dir="2700000" algn="tl">
                    <a:srgbClr val="000000"/>
                  </a:outerShdw>
                </a:effectLst>
                <a:latin typeface="Impact" pitchFamily="34" charset="0"/>
              </a:rPr>
              <a:t>R/V  Lake Guardian  </a:t>
            </a:r>
            <a:r>
              <a:rPr lang="en-US" sz="4000" dirty="0">
                <a:solidFill>
                  <a:srgbClr val="FAFD00"/>
                </a:solidFill>
                <a:effectLst>
                  <a:outerShdw blurRad="38100" dist="38100" dir="2700000" algn="tl">
                    <a:srgbClr val="000000"/>
                  </a:outerShdw>
                </a:effectLst>
                <a:latin typeface="Impact" pitchFamily="34" charset="0"/>
              </a:rPr>
              <a:t>Specifications</a:t>
            </a:r>
          </a:p>
        </p:txBody>
      </p:sp>
      <p:sp>
        <p:nvSpPr>
          <p:cNvPr id="16389" name="Rectangle 5"/>
          <p:cNvSpPr>
            <a:spLocks noChangeArrowheads="1"/>
          </p:cNvSpPr>
          <p:nvPr/>
        </p:nvSpPr>
        <p:spPr bwMode="auto">
          <a:xfrm>
            <a:off x="6324600" y="1462088"/>
            <a:ext cx="2819400" cy="519112"/>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b="1">
                <a:solidFill>
                  <a:srgbClr val="FFFFFF"/>
                </a:solidFill>
                <a:effectLst>
                  <a:outerShdw blurRad="38100" dist="38100" dir="2700000" algn="tl">
                    <a:srgbClr val="000000"/>
                  </a:outerShdw>
                </a:effectLst>
                <a:latin typeface="Arial" charset="0"/>
                <a:cs typeface="Times New Roman" pitchFamily="18" charset="0"/>
              </a:rPr>
              <a:t>∙ </a:t>
            </a:r>
            <a:r>
              <a:rPr lang="en-US" b="1">
                <a:solidFill>
                  <a:srgbClr val="FFFFFF"/>
                </a:solidFill>
                <a:effectLst>
                  <a:outerShdw blurRad="38100" dist="38100" dir="2700000" algn="tl">
                    <a:srgbClr val="000000"/>
                  </a:outerShdw>
                </a:effectLst>
                <a:latin typeface="Arial" charset="0"/>
              </a:rPr>
              <a:t>180 feet long</a:t>
            </a:r>
          </a:p>
        </p:txBody>
      </p:sp>
      <p:sp>
        <p:nvSpPr>
          <p:cNvPr id="16390" name="Rectangle 6"/>
          <p:cNvSpPr>
            <a:spLocks noChangeArrowheads="1"/>
          </p:cNvSpPr>
          <p:nvPr/>
        </p:nvSpPr>
        <p:spPr bwMode="auto">
          <a:xfrm>
            <a:off x="6324600" y="3503613"/>
            <a:ext cx="2819400" cy="1249362"/>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b="1" dirty="0">
                <a:solidFill>
                  <a:srgbClr val="FFFFFF"/>
                </a:solidFill>
                <a:effectLst>
                  <a:outerShdw blurRad="38100" dist="38100" dir="2700000" algn="tl">
                    <a:srgbClr val="000000"/>
                  </a:outerShdw>
                </a:effectLst>
                <a:latin typeface="Arial" charset="0"/>
              </a:rPr>
              <a:t>∙</a:t>
            </a:r>
            <a:r>
              <a:rPr lang="en-US" sz="2800" dirty="0">
                <a:effectLst>
                  <a:outerShdw blurRad="38100" dist="38100" dir="2700000" algn="tl">
                    <a:srgbClr val="FFFFFF"/>
                  </a:outerShdw>
                </a:effectLst>
                <a:latin typeface="Arial" charset="0"/>
              </a:rPr>
              <a:t> </a:t>
            </a:r>
            <a:r>
              <a:rPr lang="en-US" b="1" dirty="0">
                <a:solidFill>
                  <a:srgbClr val="FFFFFF"/>
                </a:solidFill>
                <a:effectLst>
                  <a:outerShdw blurRad="38100" dist="38100" dir="2700000" algn="tl">
                    <a:srgbClr val="000000"/>
                  </a:outerShdw>
                </a:effectLst>
                <a:latin typeface="Arial" charset="0"/>
              </a:rPr>
              <a:t>Bunks for 27 </a:t>
            </a:r>
          </a:p>
          <a:p>
            <a:pPr>
              <a:lnSpc>
                <a:spcPct val="50000"/>
              </a:lnSpc>
              <a:spcBef>
                <a:spcPct val="50000"/>
              </a:spcBef>
              <a:defRPr/>
            </a:pPr>
            <a:r>
              <a:rPr lang="en-US" b="1" dirty="0">
                <a:solidFill>
                  <a:srgbClr val="FFFFFF"/>
                </a:solidFill>
                <a:effectLst>
                  <a:outerShdw blurRad="38100" dist="38100" dir="2700000" algn="tl">
                    <a:srgbClr val="000000"/>
                  </a:outerShdw>
                </a:effectLst>
                <a:latin typeface="Arial" charset="0"/>
              </a:rPr>
              <a:t>  scientists &amp; 13 </a:t>
            </a:r>
          </a:p>
          <a:p>
            <a:pPr>
              <a:lnSpc>
                <a:spcPct val="50000"/>
              </a:lnSpc>
              <a:spcBef>
                <a:spcPct val="50000"/>
              </a:spcBef>
              <a:defRPr/>
            </a:pPr>
            <a:r>
              <a:rPr lang="en-US" b="1" dirty="0">
                <a:solidFill>
                  <a:srgbClr val="FFFFFF"/>
                </a:solidFill>
                <a:effectLst>
                  <a:outerShdw blurRad="38100" dist="38100" dir="2700000" algn="tl">
                    <a:srgbClr val="000000"/>
                  </a:outerShdw>
                </a:effectLst>
                <a:latin typeface="Arial" charset="0"/>
              </a:rPr>
              <a:t>  crew members</a:t>
            </a:r>
          </a:p>
        </p:txBody>
      </p:sp>
      <p:sp>
        <p:nvSpPr>
          <p:cNvPr id="16391" name="Rectangle 7"/>
          <p:cNvSpPr>
            <a:spLocks noChangeArrowheads="1"/>
          </p:cNvSpPr>
          <p:nvPr/>
        </p:nvSpPr>
        <p:spPr bwMode="auto">
          <a:xfrm>
            <a:off x="6324600" y="2330450"/>
            <a:ext cx="2819400" cy="884238"/>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b="1">
                <a:solidFill>
                  <a:srgbClr val="FFFFFF"/>
                </a:solidFill>
                <a:effectLst>
                  <a:outerShdw blurRad="38100" dist="38100" dir="2700000" algn="tl">
                    <a:srgbClr val="000000"/>
                  </a:outerShdw>
                </a:effectLst>
                <a:latin typeface="Arial" charset="0"/>
                <a:cs typeface="Times New Roman" pitchFamily="18" charset="0"/>
              </a:rPr>
              <a:t>∙ </a:t>
            </a:r>
            <a:r>
              <a:rPr lang="en-US" b="1">
                <a:solidFill>
                  <a:srgbClr val="FFFFFF"/>
                </a:solidFill>
                <a:effectLst>
                  <a:outerShdw blurRad="38100" dist="38100" dir="2700000" algn="tl">
                    <a:srgbClr val="000000"/>
                  </a:outerShdw>
                </a:effectLst>
                <a:latin typeface="Arial" charset="0"/>
              </a:rPr>
              <a:t>11 knot cruising</a:t>
            </a:r>
          </a:p>
          <a:p>
            <a:pPr>
              <a:lnSpc>
                <a:spcPct val="50000"/>
              </a:lnSpc>
              <a:spcBef>
                <a:spcPct val="50000"/>
              </a:spcBef>
              <a:defRPr/>
            </a:pPr>
            <a:r>
              <a:rPr lang="en-US" b="1">
                <a:solidFill>
                  <a:srgbClr val="FFFFFF"/>
                </a:solidFill>
                <a:effectLst>
                  <a:outerShdw blurRad="38100" dist="38100" dir="2700000" algn="tl">
                    <a:srgbClr val="000000"/>
                  </a:outerShdw>
                </a:effectLst>
                <a:latin typeface="Arial" charset="0"/>
              </a:rPr>
              <a:t>  speed</a:t>
            </a:r>
          </a:p>
        </p:txBody>
      </p:sp>
      <p:sp>
        <p:nvSpPr>
          <p:cNvPr id="16392" name="Rectangle 8"/>
          <p:cNvSpPr>
            <a:spLocks noChangeArrowheads="1"/>
          </p:cNvSpPr>
          <p:nvPr/>
        </p:nvSpPr>
        <p:spPr bwMode="auto">
          <a:xfrm>
            <a:off x="6324600" y="5029200"/>
            <a:ext cx="2819400"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b="1">
                <a:solidFill>
                  <a:srgbClr val="FFFFFF"/>
                </a:solidFill>
                <a:effectLst>
                  <a:outerShdw blurRad="38100" dist="38100" dir="2700000" algn="tl">
                    <a:srgbClr val="000000"/>
                  </a:outerShdw>
                </a:effectLst>
                <a:latin typeface="Arial" charset="0"/>
              </a:rPr>
              <a:t>∙</a:t>
            </a:r>
            <a:r>
              <a:rPr lang="en-US" sz="2800">
                <a:effectLst>
                  <a:outerShdw blurRad="38100" dist="38100" dir="2700000" algn="tl">
                    <a:srgbClr val="FFFFFF"/>
                  </a:outerShdw>
                </a:effectLst>
                <a:latin typeface="Arial" charset="0"/>
              </a:rPr>
              <a:t> </a:t>
            </a:r>
            <a:r>
              <a:rPr lang="en-US" b="1">
                <a:solidFill>
                  <a:srgbClr val="FFFFFF"/>
                </a:solidFill>
                <a:effectLst>
                  <a:outerShdw blurRad="38100" dist="38100" dir="2700000" algn="tl">
                    <a:srgbClr val="000000"/>
                  </a:outerShdw>
                </a:effectLst>
                <a:latin typeface="Arial" charset="0"/>
              </a:rPr>
              <a:t>3 laboratories</a:t>
            </a:r>
          </a:p>
        </p:txBody>
      </p:sp>
      <p:sp>
        <p:nvSpPr>
          <p:cNvPr id="16393" name="Rectangle 9"/>
          <p:cNvSpPr>
            <a:spLocks noChangeArrowheads="1"/>
          </p:cNvSpPr>
          <p:nvPr/>
        </p:nvSpPr>
        <p:spPr bwMode="auto">
          <a:xfrm>
            <a:off x="6324600" y="5791200"/>
            <a:ext cx="2819400"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b="1">
                <a:solidFill>
                  <a:srgbClr val="FFFFFF"/>
                </a:solidFill>
                <a:effectLst>
                  <a:outerShdw blurRad="38100" dist="38100" dir="2700000" algn="tl">
                    <a:srgbClr val="000000"/>
                  </a:outerShdw>
                </a:effectLst>
                <a:latin typeface="Arial" charset="0"/>
              </a:rPr>
              <a:t>∙</a:t>
            </a:r>
            <a:r>
              <a:rPr lang="en-US" sz="2800">
                <a:effectLst>
                  <a:outerShdw blurRad="38100" dist="38100" dir="2700000" algn="tl">
                    <a:srgbClr val="FFFFFF"/>
                  </a:outerShdw>
                </a:effectLst>
                <a:latin typeface="Arial" charset="0"/>
              </a:rPr>
              <a:t> </a:t>
            </a:r>
            <a:r>
              <a:rPr lang="en-US" b="1">
                <a:solidFill>
                  <a:srgbClr val="FFFFFF"/>
                </a:solidFill>
                <a:effectLst>
                  <a:outerShdw blurRad="38100" dist="38100" dir="2700000" algn="tl">
                    <a:srgbClr val="000000"/>
                  </a:outerShdw>
                </a:effectLst>
                <a:latin typeface="Arial" charset="0"/>
              </a:rPr>
              <a:t>Sampling gear</a:t>
            </a:r>
          </a:p>
        </p:txBody>
      </p:sp>
      <p:pic>
        <p:nvPicPr>
          <p:cNvPr id="10" name="Picture 9" descr="GuardianPicture Edit 6.jpg"/>
          <p:cNvPicPr>
            <a:picLocks noChangeAspect="1"/>
          </p:cNvPicPr>
          <p:nvPr/>
        </p:nvPicPr>
        <p:blipFill>
          <a:blip r:embed="rId3" cstate="screen"/>
          <a:stretch>
            <a:fillRect/>
          </a:stretch>
        </p:blipFill>
        <p:spPr>
          <a:xfrm>
            <a:off x="241341" y="1752600"/>
            <a:ext cx="6007059" cy="441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304800" y="1600200"/>
            <a:ext cx="4191000" cy="43434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4648200" y="1600200"/>
            <a:ext cx="4191000" cy="4343400"/>
          </a:xfrm>
          <a:prstGeom prst="rect">
            <a:avLst/>
          </a:prstGeom>
          <a:noFill/>
          <a:ln w="9525">
            <a:noFill/>
            <a:miter lim="800000"/>
            <a:headEnd/>
            <a:tailEnd/>
          </a:ln>
          <a:effectLst/>
        </p:spPr>
      </p:pic>
      <p:sp>
        <p:nvSpPr>
          <p:cNvPr id="4" name="TextBox 3"/>
          <p:cNvSpPr txBox="1"/>
          <p:nvPr/>
        </p:nvSpPr>
        <p:spPr>
          <a:xfrm>
            <a:off x="0" y="152400"/>
            <a:ext cx="9144000" cy="954107"/>
          </a:xfrm>
          <a:prstGeom prst="rect">
            <a:avLst/>
          </a:prstGeom>
          <a:noFill/>
        </p:spPr>
        <p:txBody>
          <a:bodyPr wrap="square" rtlCol="0">
            <a:spAutoFit/>
          </a:bodyPr>
          <a:lstStyle/>
          <a:p>
            <a:pPr algn="ctr"/>
            <a:r>
              <a:rPr lang="en-US" sz="2800" b="1" dirty="0" smtClean="0">
                <a:solidFill>
                  <a:srgbClr val="FFFF00"/>
                </a:solidFill>
              </a:rPr>
              <a:t>Great Lakes Spring Total and Dissolved Phosphorus Trends, 1983-2008 (USEPA-GLNPO)</a:t>
            </a:r>
            <a:endParaRPr lang="en-US" sz="2800"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Open Lake Sampling Stations</a:t>
            </a:r>
            <a:endParaRPr lang="en-US" dirty="0"/>
          </a:p>
        </p:txBody>
      </p:sp>
      <p:pic>
        <p:nvPicPr>
          <p:cNvPr id="7171" name="Picture 15" descr="All_Stations_080410"/>
          <p:cNvPicPr>
            <a:picLocks noChangeAspect="1" noChangeArrowheads="1"/>
          </p:cNvPicPr>
          <p:nvPr/>
        </p:nvPicPr>
        <p:blipFill>
          <a:blip r:embed="rId2" cstate="print"/>
          <a:srcRect/>
          <a:stretch>
            <a:fillRect/>
          </a:stretch>
        </p:blipFill>
        <p:spPr bwMode="auto">
          <a:xfrm>
            <a:off x="990600" y="1066800"/>
            <a:ext cx="7162800" cy="553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2400" y="381000"/>
            <a:ext cx="8991600" cy="646331"/>
          </a:xfrm>
          <a:prstGeom prst="rect">
            <a:avLst/>
          </a:prstGeom>
          <a:noFill/>
          <a:ln w="12700">
            <a:noFill/>
            <a:miter lim="800000"/>
            <a:headEnd/>
            <a:tailEnd/>
          </a:ln>
          <a:effectLst/>
        </p:spPr>
        <p:txBody>
          <a:bodyPr wrap="square">
            <a:spAutoFit/>
          </a:bodyPr>
          <a:lstStyle/>
          <a:p>
            <a:pPr>
              <a:spcBef>
                <a:spcPct val="50000"/>
              </a:spcBef>
            </a:pPr>
            <a:r>
              <a:rPr lang="en-US" sz="3600" b="1" dirty="0">
                <a:solidFill>
                  <a:srgbClr val="FFFF00"/>
                </a:solidFill>
              </a:rPr>
              <a:t>GLNPO </a:t>
            </a:r>
            <a:r>
              <a:rPr lang="en-US" sz="3600" b="1" dirty="0" smtClean="0">
                <a:solidFill>
                  <a:srgbClr val="FFFF00"/>
                </a:solidFill>
              </a:rPr>
              <a:t>Open Lake Monitoring Program</a:t>
            </a:r>
            <a:endParaRPr lang="en-US" sz="3600" b="1" dirty="0">
              <a:solidFill>
                <a:srgbClr val="FFFF00"/>
              </a:solidFill>
            </a:endParaRPr>
          </a:p>
        </p:txBody>
      </p:sp>
      <p:sp>
        <p:nvSpPr>
          <p:cNvPr id="52227" name="Text Box 3"/>
          <p:cNvSpPr txBox="1">
            <a:spLocks noChangeArrowheads="1"/>
          </p:cNvSpPr>
          <p:nvPr/>
        </p:nvSpPr>
        <p:spPr bwMode="auto">
          <a:xfrm>
            <a:off x="457200" y="1143001"/>
            <a:ext cx="8382000" cy="5109091"/>
          </a:xfrm>
          <a:prstGeom prst="rect">
            <a:avLst/>
          </a:prstGeom>
          <a:noFill/>
          <a:ln w="12700">
            <a:noFill/>
            <a:miter lim="800000"/>
            <a:headEnd/>
            <a:tailEnd/>
          </a:ln>
          <a:effectLst/>
        </p:spPr>
        <p:txBody>
          <a:bodyPr wrap="square">
            <a:spAutoFit/>
          </a:bodyPr>
          <a:lstStyle/>
          <a:p>
            <a:pPr>
              <a:spcBef>
                <a:spcPct val="50000"/>
              </a:spcBef>
            </a:pPr>
            <a:r>
              <a:rPr lang="en-US" sz="3200" u="sng" dirty="0">
                <a:solidFill>
                  <a:srgbClr val="FFFF00"/>
                </a:solidFill>
              </a:rPr>
              <a:t>When?</a:t>
            </a:r>
          </a:p>
          <a:p>
            <a:pPr>
              <a:spcBef>
                <a:spcPct val="50000"/>
              </a:spcBef>
            </a:pPr>
            <a:r>
              <a:rPr lang="en-US" sz="2800" dirty="0">
                <a:solidFill>
                  <a:srgbClr val="FFFF00"/>
                </a:solidFill>
              </a:rPr>
              <a:t>Annual Monitoring </a:t>
            </a:r>
            <a:r>
              <a:rPr lang="en-US" sz="2800" dirty="0" smtClean="0">
                <a:solidFill>
                  <a:srgbClr val="FFFF00"/>
                </a:solidFill>
              </a:rPr>
              <a:t>Program - Surveys Biannually</a:t>
            </a:r>
          </a:p>
          <a:p>
            <a:pPr>
              <a:spcBef>
                <a:spcPct val="50000"/>
              </a:spcBef>
              <a:buClr>
                <a:srgbClr val="FF0000"/>
              </a:buClr>
              <a:buFont typeface="Wingdings" pitchFamily="2" charset="2"/>
              <a:buChar char="Ø"/>
            </a:pPr>
            <a:r>
              <a:rPr lang="en-US" sz="2800" dirty="0" smtClean="0">
                <a:solidFill>
                  <a:srgbClr val="FFFF00"/>
                </a:solidFill>
              </a:rPr>
              <a:t>  </a:t>
            </a:r>
            <a:r>
              <a:rPr lang="en-US" sz="2800" dirty="0">
                <a:solidFill>
                  <a:srgbClr val="FFFF00"/>
                </a:solidFill>
              </a:rPr>
              <a:t>	</a:t>
            </a:r>
            <a:r>
              <a:rPr lang="en-US" sz="2800" dirty="0">
                <a:solidFill>
                  <a:srgbClr val="FFFFFF"/>
                </a:solidFill>
              </a:rPr>
              <a:t>Spring - begins in late March/early April</a:t>
            </a:r>
          </a:p>
          <a:p>
            <a:pPr>
              <a:spcBef>
                <a:spcPct val="50000"/>
              </a:spcBef>
              <a:buClr>
                <a:srgbClr val="FF0000"/>
              </a:buClr>
              <a:buFont typeface="Wingdings" pitchFamily="2" charset="2"/>
              <a:buChar char="Ø"/>
            </a:pPr>
            <a:r>
              <a:rPr lang="en-US" sz="2800" dirty="0">
                <a:solidFill>
                  <a:srgbClr val="FFFFFF"/>
                </a:solidFill>
              </a:rPr>
              <a:t>	Summer - begins early </a:t>
            </a:r>
            <a:r>
              <a:rPr lang="en-US" sz="2800" dirty="0" smtClean="0">
                <a:solidFill>
                  <a:srgbClr val="FFFFFF"/>
                </a:solidFill>
              </a:rPr>
              <a:t>August</a:t>
            </a:r>
          </a:p>
          <a:p>
            <a:pPr>
              <a:spcBef>
                <a:spcPct val="50000"/>
              </a:spcBef>
              <a:buClr>
                <a:srgbClr val="FF0000"/>
              </a:buClr>
              <a:buFont typeface="Wingdings" pitchFamily="2" charset="2"/>
              <a:buChar char="Ø"/>
            </a:pPr>
            <a:r>
              <a:rPr lang="en-US" sz="2800" dirty="0" smtClean="0">
                <a:solidFill>
                  <a:srgbClr val="FFFFFF"/>
                </a:solidFill>
              </a:rPr>
              <a:t>       Approximately 1 Hour per Station</a:t>
            </a:r>
          </a:p>
          <a:p>
            <a:pPr>
              <a:spcBef>
                <a:spcPct val="50000"/>
              </a:spcBef>
            </a:pPr>
            <a:r>
              <a:rPr lang="en-US" sz="2800" u="sng" dirty="0" smtClean="0">
                <a:solidFill>
                  <a:srgbClr val="FFFF00"/>
                </a:solidFill>
              </a:rPr>
              <a:t>Typical Sequence:</a:t>
            </a:r>
          </a:p>
          <a:p>
            <a:pPr>
              <a:spcBef>
                <a:spcPct val="50000"/>
              </a:spcBef>
            </a:pPr>
            <a:r>
              <a:rPr lang="en-US" sz="2800" dirty="0" smtClean="0">
                <a:solidFill>
                  <a:srgbClr val="FFFFFF"/>
                </a:solidFill>
              </a:rPr>
              <a:t>Lakes Michigan, Huron, Erie, Ontario, Superior</a:t>
            </a:r>
          </a:p>
          <a:p>
            <a:pPr>
              <a:spcBef>
                <a:spcPct val="50000"/>
              </a:spcBef>
            </a:pPr>
            <a:endParaRPr lang="en-US" sz="2800" dirty="0">
              <a:solidFill>
                <a:srgbClr val="FFFF00"/>
              </a:solidFill>
            </a:endParaRPr>
          </a:p>
        </p:txBody>
      </p:sp>
      <p:sp>
        <p:nvSpPr>
          <p:cNvPr id="4" name="Rectangle 3"/>
          <p:cNvSpPr/>
          <p:nvPr/>
        </p:nvSpPr>
        <p:spPr>
          <a:xfrm>
            <a:off x="4648200" y="5867400"/>
            <a:ext cx="4343400" cy="830997"/>
          </a:xfrm>
          <a:prstGeom prst="rect">
            <a:avLst/>
          </a:prstGeom>
        </p:spPr>
        <p:txBody>
          <a:bodyPr wrap="square">
            <a:spAutoFit/>
          </a:bodyPr>
          <a:lstStyle/>
          <a:p>
            <a:r>
              <a:rPr lang="en-US" b="1" dirty="0" smtClean="0">
                <a:solidFill>
                  <a:srgbClr val="FAFD00"/>
                </a:solidFill>
              </a:rPr>
              <a:t>Contact:</a:t>
            </a:r>
            <a:r>
              <a:rPr lang="en-US" b="1" dirty="0" smtClean="0">
                <a:solidFill>
                  <a:srgbClr val="FFFFFF"/>
                </a:solidFill>
              </a:rPr>
              <a:t>   Dr. Glenn Warren                     </a:t>
            </a:r>
          </a:p>
          <a:p>
            <a:r>
              <a:rPr lang="en-US" b="1" dirty="0" smtClean="0">
                <a:solidFill>
                  <a:srgbClr val="FFFFFF"/>
                </a:solidFill>
                <a:hlinkClick r:id="rId3"/>
              </a:rPr>
              <a:t>warren.glenn@epa.gov</a:t>
            </a:r>
            <a:endParaRPr lang="en-US" b="1" dirty="0" smtClean="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381000" y="914400"/>
            <a:ext cx="6781800" cy="5410200"/>
          </a:xfrm>
        </p:spPr>
        <p:txBody>
          <a:bodyPr lIns="90488" tIns="44450" rIns="90488" bIns="44450"/>
          <a:lstStyle/>
          <a:p>
            <a:pPr>
              <a:lnSpc>
                <a:spcPct val="90000"/>
              </a:lnSpc>
              <a:buClr>
                <a:srgbClr val="FFFF00"/>
              </a:buClr>
              <a:buFont typeface="Wingdings" pitchFamily="2" charset="2"/>
              <a:buNone/>
              <a:defRPr/>
            </a:pPr>
            <a:r>
              <a:rPr lang="en-US" sz="2800" u="sng" dirty="0" smtClean="0"/>
              <a:t>Nutrients</a:t>
            </a:r>
          </a:p>
          <a:p>
            <a:pPr>
              <a:lnSpc>
                <a:spcPct val="90000"/>
              </a:lnSpc>
              <a:buClr>
                <a:srgbClr val="FFFF00"/>
              </a:buClr>
              <a:buSzPct val="60000"/>
              <a:defRPr/>
            </a:pPr>
            <a:r>
              <a:rPr lang="en-US" sz="2800" dirty="0" smtClean="0"/>
              <a:t>Total, Dissolved,  and Soluble Reactive Phosphorus</a:t>
            </a:r>
          </a:p>
          <a:p>
            <a:pPr>
              <a:lnSpc>
                <a:spcPct val="90000"/>
              </a:lnSpc>
              <a:buClr>
                <a:srgbClr val="FFFF00"/>
              </a:buClr>
              <a:buSzPct val="60000"/>
              <a:defRPr/>
            </a:pPr>
            <a:r>
              <a:rPr lang="en-US" sz="2800" dirty="0" smtClean="0"/>
              <a:t>Nitrite + Nitrate</a:t>
            </a:r>
          </a:p>
          <a:p>
            <a:pPr>
              <a:lnSpc>
                <a:spcPct val="90000"/>
              </a:lnSpc>
              <a:buClr>
                <a:srgbClr val="FFFF00"/>
              </a:buClr>
              <a:buSzPct val="60000"/>
              <a:defRPr/>
            </a:pPr>
            <a:r>
              <a:rPr lang="en-US" sz="2800" dirty="0" smtClean="0"/>
              <a:t>Soluble Reactive Silica</a:t>
            </a:r>
          </a:p>
          <a:p>
            <a:pPr>
              <a:lnSpc>
                <a:spcPct val="90000"/>
              </a:lnSpc>
              <a:buClr>
                <a:srgbClr val="FFFF00"/>
              </a:buClr>
              <a:buSzPct val="60000"/>
              <a:defRPr/>
            </a:pPr>
            <a:r>
              <a:rPr lang="en-US" sz="2800" dirty="0" smtClean="0"/>
              <a:t>Particulate C,N,P </a:t>
            </a:r>
            <a:r>
              <a:rPr lang="en-US" sz="2400" dirty="0" smtClean="0"/>
              <a:t>(Master Stations)</a:t>
            </a:r>
          </a:p>
          <a:p>
            <a:pPr>
              <a:lnSpc>
                <a:spcPct val="90000"/>
              </a:lnSpc>
              <a:buClr>
                <a:srgbClr val="FFFF00"/>
              </a:buClr>
              <a:buNone/>
              <a:defRPr/>
            </a:pPr>
            <a:r>
              <a:rPr lang="en-US" sz="2800" u="sng" dirty="0" smtClean="0"/>
              <a:t>Conventionals</a:t>
            </a:r>
          </a:p>
          <a:p>
            <a:pPr>
              <a:lnSpc>
                <a:spcPct val="90000"/>
              </a:lnSpc>
              <a:buClr>
                <a:srgbClr val="FFFF00"/>
              </a:buClr>
              <a:buSzPct val="60000"/>
              <a:defRPr/>
            </a:pPr>
            <a:r>
              <a:rPr lang="en-US" sz="2800" dirty="0" smtClean="0"/>
              <a:t>pH, turbidity, alkalinity, </a:t>
            </a:r>
          </a:p>
          <a:p>
            <a:pPr>
              <a:lnSpc>
                <a:spcPct val="90000"/>
              </a:lnSpc>
              <a:buClr>
                <a:srgbClr val="FFFF00"/>
              </a:buClr>
              <a:buSzPct val="60000"/>
              <a:defRPr/>
            </a:pPr>
            <a:r>
              <a:rPr lang="en-US" sz="2800" dirty="0" smtClean="0"/>
              <a:t>specific conductance</a:t>
            </a:r>
          </a:p>
          <a:p>
            <a:pPr>
              <a:lnSpc>
                <a:spcPct val="90000"/>
              </a:lnSpc>
              <a:buClr>
                <a:srgbClr val="FFFF00"/>
              </a:buClr>
              <a:buSzPct val="60000"/>
              <a:buNone/>
              <a:defRPr/>
            </a:pPr>
            <a:r>
              <a:rPr lang="en-US" sz="2800" u="sng" dirty="0" smtClean="0"/>
              <a:t>Biological</a:t>
            </a:r>
          </a:p>
          <a:p>
            <a:pPr>
              <a:lnSpc>
                <a:spcPct val="90000"/>
              </a:lnSpc>
              <a:buClr>
                <a:srgbClr val="FFFF00"/>
              </a:buClr>
              <a:buSzPct val="60000"/>
              <a:defRPr/>
            </a:pPr>
            <a:r>
              <a:rPr lang="en-US" sz="2800" dirty="0" smtClean="0"/>
              <a:t>Phytoplankton, zooplankton and benthos</a:t>
            </a:r>
          </a:p>
          <a:p>
            <a:pPr>
              <a:lnSpc>
                <a:spcPct val="90000"/>
              </a:lnSpc>
              <a:buClr>
                <a:srgbClr val="FFFF00"/>
              </a:buClr>
              <a:buSzPct val="60000"/>
              <a:defRPr/>
            </a:pPr>
            <a:endParaRPr lang="en-US" sz="2400" u="sng" dirty="0" smtClean="0"/>
          </a:p>
          <a:p>
            <a:pPr>
              <a:lnSpc>
                <a:spcPct val="90000"/>
              </a:lnSpc>
              <a:buClr>
                <a:srgbClr val="FFFF00"/>
              </a:buClr>
              <a:buSzPct val="60000"/>
              <a:defRPr/>
            </a:pPr>
            <a:endParaRPr lang="en-US" sz="2800" dirty="0" smtClean="0"/>
          </a:p>
        </p:txBody>
      </p:sp>
      <p:pic>
        <p:nvPicPr>
          <p:cNvPr id="9219" name="Picture 4"/>
          <p:cNvPicPr>
            <a:picLocks noChangeArrowheads="1"/>
          </p:cNvPicPr>
          <p:nvPr/>
        </p:nvPicPr>
        <p:blipFill>
          <a:blip r:embed="rId2" cstate="print"/>
          <a:srcRect r="2199"/>
          <a:stretch>
            <a:fillRect/>
          </a:stretch>
        </p:blipFill>
        <p:spPr bwMode="auto">
          <a:xfrm>
            <a:off x="6781800" y="990600"/>
            <a:ext cx="2057400" cy="3048000"/>
          </a:xfrm>
          <a:prstGeom prst="rect">
            <a:avLst/>
          </a:prstGeom>
          <a:noFill/>
          <a:ln w="6350">
            <a:solidFill>
              <a:srgbClr val="FFFFFF"/>
            </a:solidFill>
            <a:miter lim="800000"/>
            <a:headEnd/>
            <a:tailEnd/>
          </a:ln>
        </p:spPr>
      </p:pic>
      <p:sp>
        <p:nvSpPr>
          <p:cNvPr id="44037" name="Rectangle 5"/>
          <p:cNvSpPr>
            <a:spLocks noGrp="1" noChangeArrowheads="1"/>
          </p:cNvSpPr>
          <p:nvPr>
            <p:ph type="title"/>
          </p:nvPr>
        </p:nvSpPr>
        <p:spPr/>
        <p:txBody>
          <a:bodyPr/>
          <a:lstStyle/>
          <a:p>
            <a:pPr>
              <a:defRPr/>
            </a:pPr>
            <a:r>
              <a:rPr lang="en-US" dirty="0" smtClean="0"/>
              <a:t>Water Quality/Biological Metrics</a:t>
            </a:r>
          </a:p>
        </p:txBody>
      </p:sp>
      <p:pic>
        <p:nvPicPr>
          <p:cNvPr id="6" name="Picture 3"/>
          <p:cNvPicPr>
            <a:picLocks noChangeAspect="1" noChangeArrowheads="1"/>
          </p:cNvPicPr>
          <p:nvPr/>
        </p:nvPicPr>
        <p:blipFill>
          <a:blip r:embed="rId3" cstate="print"/>
          <a:srcRect r="1630"/>
          <a:stretch>
            <a:fillRect/>
          </a:stretch>
        </p:blipFill>
        <p:spPr bwMode="auto">
          <a:xfrm>
            <a:off x="7162800" y="3581400"/>
            <a:ext cx="1981200" cy="3124200"/>
          </a:xfrm>
          <a:prstGeom prst="rect">
            <a:avLst/>
          </a:prstGeom>
          <a:noFill/>
          <a:ln w="9525">
            <a:solidFill>
              <a:srgbClr val="FFFFFF"/>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t="2124" r="1994" b="2657"/>
          <a:stretch>
            <a:fillRect/>
          </a:stretch>
        </p:blipFill>
        <p:spPr bwMode="auto">
          <a:xfrm>
            <a:off x="304800" y="914400"/>
            <a:ext cx="3810000" cy="1600200"/>
          </a:xfrm>
          <a:prstGeom prst="rect">
            <a:avLst/>
          </a:prstGeom>
          <a:noFill/>
          <a:ln w="9525">
            <a:solidFill>
              <a:srgbClr val="FFFFFF"/>
            </a:solidFill>
            <a:miter lim="800000"/>
            <a:headEnd/>
            <a:tailEnd/>
          </a:ln>
          <a:effectLst/>
        </p:spPr>
      </p:pic>
      <p:pic>
        <p:nvPicPr>
          <p:cNvPr id="3" name="Picture 5" descr="DSC_0057.JPG"/>
          <p:cNvPicPr>
            <a:picLocks noChangeAspect="1"/>
          </p:cNvPicPr>
          <p:nvPr/>
        </p:nvPicPr>
        <p:blipFill>
          <a:blip r:embed="rId3" cstate="print"/>
          <a:srcRect/>
          <a:stretch>
            <a:fillRect/>
          </a:stretch>
        </p:blipFill>
        <p:spPr bwMode="auto">
          <a:xfrm>
            <a:off x="3276600" y="2743200"/>
            <a:ext cx="2819400" cy="1828800"/>
          </a:xfrm>
          <a:prstGeom prst="rect">
            <a:avLst/>
          </a:prstGeom>
          <a:noFill/>
          <a:ln w="9525">
            <a:solidFill>
              <a:srgbClr val="FFFFFF"/>
            </a:solidFill>
            <a:miter lim="800000"/>
            <a:headEnd/>
            <a:tailEnd/>
          </a:ln>
        </p:spPr>
      </p:pic>
      <p:pic>
        <p:nvPicPr>
          <p:cNvPr id="4" name="Picture 2"/>
          <p:cNvPicPr>
            <a:picLocks noChangeAspect="1" noChangeArrowheads="1"/>
          </p:cNvPicPr>
          <p:nvPr/>
        </p:nvPicPr>
        <p:blipFill>
          <a:blip r:embed="rId4" cstate="print"/>
          <a:srcRect r="1225" b="1515"/>
          <a:stretch>
            <a:fillRect/>
          </a:stretch>
        </p:blipFill>
        <p:spPr bwMode="auto">
          <a:xfrm>
            <a:off x="6629400" y="838200"/>
            <a:ext cx="2209800" cy="3200400"/>
          </a:xfrm>
          <a:prstGeom prst="rect">
            <a:avLst/>
          </a:prstGeom>
          <a:noFill/>
          <a:ln w="9525">
            <a:solidFill>
              <a:srgbClr val="FFFFFF"/>
            </a:solidFill>
            <a:miter lim="800000"/>
            <a:headEnd/>
            <a:tailEnd/>
          </a:ln>
          <a:effectLst/>
        </p:spPr>
      </p:pic>
      <p:pic>
        <p:nvPicPr>
          <p:cNvPr id="5" name="Picture 3"/>
          <p:cNvPicPr>
            <a:picLocks noChangeAspect="1" noChangeArrowheads="1"/>
          </p:cNvPicPr>
          <p:nvPr/>
        </p:nvPicPr>
        <p:blipFill>
          <a:blip r:embed="rId5" cstate="print"/>
          <a:srcRect/>
          <a:stretch>
            <a:fillRect/>
          </a:stretch>
        </p:blipFill>
        <p:spPr bwMode="auto">
          <a:xfrm>
            <a:off x="228600" y="3581400"/>
            <a:ext cx="2362200" cy="3001963"/>
          </a:xfrm>
          <a:prstGeom prst="rect">
            <a:avLst/>
          </a:prstGeom>
          <a:noFill/>
          <a:ln w="9525">
            <a:solidFill>
              <a:srgbClr val="FFFFFF"/>
            </a:solidFill>
            <a:miter lim="800000"/>
            <a:headEnd/>
            <a:tailEnd/>
          </a:ln>
          <a:effectLst/>
        </p:spPr>
      </p:pic>
      <p:sp>
        <p:nvSpPr>
          <p:cNvPr id="6" name="TextBox 5"/>
          <p:cNvSpPr txBox="1"/>
          <p:nvPr/>
        </p:nvSpPr>
        <p:spPr>
          <a:xfrm>
            <a:off x="914400" y="152400"/>
            <a:ext cx="7772400" cy="584775"/>
          </a:xfrm>
          <a:prstGeom prst="rect">
            <a:avLst/>
          </a:prstGeom>
          <a:noFill/>
        </p:spPr>
        <p:txBody>
          <a:bodyPr wrap="square" rtlCol="0">
            <a:spAutoFit/>
          </a:bodyPr>
          <a:lstStyle/>
          <a:p>
            <a:r>
              <a:rPr lang="en-US" sz="3200" b="1" dirty="0" smtClean="0">
                <a:solidFill>
                  <a:srgbClr val="FFFF00"/>
                </a:solidFill>
              </a:rPr>
              <a:t>Additional Capabilities and Equipment</a:t>
            </a:r>
            <a:endParaRPr lang="en-US" sz="3200" b="1" dirty="0">
              <a:solidFill>
                <a:srgbClr val="FFFF00"/>
              </a:solidFill>
            </a:endParaRPr>
          </a:p>
        </p:txBody>
      </p:sp>
      <p:sp>
        <p:nvSpPr>
          <p:cNvPr id="7" name="TextBox 6"/>
          <p:cNvSpPr txBox="1"/>
          <p:nvPr/>
        </p:nvSpPr>
        <p:spPr>
          <a:xfrm>
            <a:off x="4343400" y="838200"/>
            <a:ext cx="1752600" cy="830997"/>
          </a:xfrm>
          <a:prstGeom prst="rect">
            <a:avLst/>
          </a:prstGeom>
          <a:noFill/>
        </p:spPr>
        <p:txBody>
          <a:bodyPr wrap="square" rtlCol="0">
            <a:spAutoFit/>
          </a:bodyPr>
          <a:lstStyle/>
          <a:p>
            <a:r>
              <a:rPr lang="en-US" b="1" dirty="0" smtClean="0">
                <a:solidFill>
                  <a:srgbClr val="FFFFFF"/>
                </a:solidFill>
              </a:rPr>
              <a:t>Air  </a:t>
            </a:r>
          </a:p>
          <a:p>
            <a:r>
              <a:rPr lang="en-US" b="1" dirty="0" smtClean="0">
                <a:solidFill>
                  <a:srgbClr val="FFFFFF"/>
                </a:solidFill>
              </a:rPr>
              <a:t>Sampling</a:t>
            </a:r>
            <a:endParaRPr lang="en-US" b="1" dirty="0">
              <a:solidFill>
                <a:srgbClr val="FFFFFF"/>
              </a:solidFill>
            </a:endParaRPr>
          </a:p>
        </p:txBody>
      </p:sp>
      <p:sp>
        <p:nvSpPr>
          <p:cNvPr id="8" name="TextBox 7"/>
          <p:cNvSpPr txBox="1"/>
          <p:nvPr/>
        </p:nvSpPr>
        <p:spPr>
          <a:xfrm>
            <a:off x="4419600" y="2286000"/>
            <a:ext cx="1524000" cy="461665"/>
          </a:xfrm>
          <a:prstGeom prst="rect">
            <a:avLst/>
          </a:prstGeom>
          <a:noFill/>
        </p:spPr>
        <p:txBody>
          <a:bodyPr wrap="square" rtlCol="0">
            <a:spAutoFit/>
          </a:bodyPr>
          <a:lstStyle/>
          <a:p>
            <a:r>
              <a:rPr lang="en-US" b="1" dirty="0" smtClean="0">
                <a:solidFill>
                  <a:srgbClr val="FFFFFF"/>
                </a:solidFill>
              </a:rPr>
              <a:t>ROV</a:t>
            </a:r>
            <a:endParaRPr lang="en-US" b="1" dirty="0">
              <a:solidFill>
                <a:srgbClr val="FFFFFF"/>
              </a:solidFill>
            </a:endParaRPr>
          </a:p>
        </p:txBody>
      </p:sp>
      <p:sp>
        <p:nvSpPr>
          <p:cNvPr id="9" name="TextBox 8"/>
          <p:cNvSpPr txBox="1"/>
          <p:nvPr/>
        </p:nvSpPr>
        <p:spPr>
          <a:xfrm>
            <a:off x="457200" y="3124200"/>
            <a:ext cx="2104664" cy="461665"/>
          </a:xfrm>
          <a:prstGeom prst="rect">
            <a:avLst/>
          </a:prstGeom>
          <a:noFill/>
        </p:spPr>
        <p:txBody>
          <a:bodyPr wrap="square" rtlCol="0">
            <a:spAutoFit/>
          </a:bodyPr>
          <a:lstStyle/>
          <a:p>
            <a:r>
              <a:rPr lang="en-US" b="1" dirty="0" smtClean="0">
                <a:solidFill>
                  <a:srgbClr val="FFFFFF"/>
                </a:solidFill>
              </a:rPr>
              <a:t>Box Corer</a:t>
            </a:r>
            <a:endParaRPr lang="en-US" b="1" dirty="0">
              <a:solidFill>
                <a:srgbClr val="FFFFFF"/>
              </a:solidFill>
            </a:endParaRPr>
          </a:p>
        </p:txBody>
      </p:sp>
      <p:sp>
        <p:nvSpPr>
          <p:cNvPr id="10" name="TextBox 9"/>
          <p:cNvSpPr txBox="1"/>
          <p:nvPr/>
        </p:nvSpPr>
        <p:spPr>
          <a:xfrm>
            <a:off x="6400800" y="4038600"/>
            <a:ext cx="2743200" cy="461665"/>
          </a:xfrm>
          <a:prstGeom prst="rect">
            <a:avLst/>
          </a:prstGeom>
          <a:noFill/>
        </p:spPr>
        <p:txBody>
          <a:bodyPr wrap="square" rtlCol="0">
            <a:spAutoFit/>
          </a:bodyPr>
          <a:lstStyle/>
          <a:p>
            <a:pPr algn="ctr"/>
            <a:r>
              <a:rPr lang="en-US" b="1" dirty="0" smtClean="0">
                <a:solidFill>
                  <a:srgbClr val="FFFFFF"/>
                </a:solidFill>
              </a:rPr>
              <a:t>Epibenthic Sled</a:t>
            </a:r>
            <a:endParaRPr lang="en-US" b="1" dirty="0">
              <a:solidFill>
                <a:srgbClr val="FFFFFF"/>
              </a:solidFill>
            </a:endParaRPr>
          </a:p>
        </p:txBody>
      </p:sp>
      <p:pic>
        <p:nvPicPr>
          <p:cNvPr id="11" name="Picture 11" descr="GlennTriaxus4"/>
          <p:cNvPicPr>
            <a:picLocks noChangeAspect="1" noChangeArrowheads="1"/>
          </p:cNvPicPr>
          <p:nvPr/>
        </p:nvPicPr>
        <p:blipFill>
          <a:blip r:embed="rId6" cstate="print"/>
          <a:srcRect/>
          <a:stretch>
            <a:fillRect/>
          </a:stretch>
        </p:blipFill>
        <p:spPr bwMode="auto">
          <a:xfrm>
            <a:off x="2971800" y="4876800"/>
            <a:ext cx="3657600" cy="1744663"/>
          </a:xfrm>
          <a:prstGeom prst="rect">
            <a:avLst/>
          </a:prstGeom>
          <a:noFill/>
          <a:ln w="9525">
            <a:solidFill>
              <a:srgbClr val="FFFFFF"/>
            </a:solidFill>
            <a:miter lim="800000"/>
            <a:headEnd/>
            <a:tailEnd/>
          </a:ln>
        </p:spPr>
      </p:pic>
      <p:sp>
        <p:nvSpPr>
          <p:cNvPr id="12" name="TextBox 11"/>
          <p:cNvSpPr txBox="1"/>
          <p:nvPr/>
        </p:nvSpPr>
        <p:spPr>
          <a:xfrm>
            <a:off x="6629400" y="5410200"/>
            <a:ext cx="2514600" cy="830997"/>
          </a:xfrm>
          <a:prstGeom prst="rect">
            <a:avLst/>
          </a:prstGeom>
          <a:noFill/>
        </p:spPr>
        <p:txBody>
          <a:bodyPr wrap="square" rtlCol="0">
            <a:spAutoFit/>
          </a:bodyPr>
          <a:lstStyle/>
          <a:p>
            <a:r>
              <a:rPr lang="en-US" b="1" dirty="0" smtClean="0">
                <a:solidFill>
                  <a:srgbClr val="FFFFFF"/>
                </a:solidFill>
              </a:rPr>
              <a:t>Triaxus </a:t>
            </a:r>
          </a:p>
          <a:p>
            <a:r>
              <a:rPr lang="en-US" b="1" dirty="0" smtClean="0">
                <a:solidFill>
                  <a:srgbClr val="FFFFFF"/>
                </a:solidFill>
              </a:rPr>
              <a:t>Towed Device</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alpha val="71000"/>
              </a:schemeClr>
            </a:gs>
            <a:gs pos="50000">
              <a:srgbClr val="0066FF"/>
            </a:gs>
            <a:gs pos="100000">
              <a:schemeClr val="bg1"/>
            </a:gs>
          </a:gsLst>
          <a:lin ang="5400000" scaled="1"/>
        </a:gradFill>
        <a:effectLst/>
      </p:bgPr>
    </p:bg>
    <p:spTree>
      <p:nvGrpSpPr>
        <p:cNvPr id="1" name=""/>
        <p:cNvGrpSpPr/>
        <p:nvPr/>
      </p:nvGrpSpPr>
      <p:grpSpPr>
        <a:xfrm>
          <a:off x="0" y="0"/>
          <a:ext cx="0" cy="0"/>
          <a:chOff x="0" y="0"/>
          <a:chExt cx="0" cy="0"/>
        </a:xfrm>
      </p:grpSpPr>
      <p:pic>
        <p:nvPicPr>
          <p:cNvPr id="2" name="Picture 1" descr="CSMIcycle2010-14.bmp"/>
          <p:cNvPicPr>
            <a:picLocks noChangeAspect="1" noChangeArrowheads="1"/>
          </p:cNvPicPr>
          <p:nvPr/>
        </p:nvPicPr>
        <p:blipFill>
          <a:blip r:embed="rId3" cstate="print"/>
          <a:srcRect/>
          <a:stretch>
            <a:fillRect/>
          </a:stretch>
        </p:blipFill>
        <p:spPr bwMode="auto">
          <a:xfrm>
            <a:off x="5410200" y="304800"/>
            <a:ext cx="3429000" cy="2590800"/>
          </a:xfrm>
          <a:prstGeom prst="rect">
            <a:avLst/>
          </a:prstGeom>
          <a:noFill/>
          <a:ln w="9525">
            <a:noFill/>
            <a:miter lim="800000"/>
            <a:headEnd/>
            <a:tailEnd/>
          </a:ln>
        </p:spPr>
      </p:pic>
      <p:sp>
        <p:nvSpPr>
          <p:cNvPr id="3" name="TextBox 2"/>
          <p:cNvSpPr txBox="1"/>
          <p:nvPr/>
        </p:nvSpPr>
        <p:spPr>
          <a:xfrm>
            <a:off x="0" y="152400"/>
            <a:ext cx="8915400" cy="1077218"/>
          </a:xfrm>
          <a:prstGeom prst="rect">
            <a:avLst/>
          </a:prstGeom>
          <a:noFill/>
        </p:spPr>
        <p:txBody>
          <a:bodyPr wrap="square" rtlCol="0">
            <a:spAutoFit/>
          </a:bodyPr>
          <a:lstStyle/>
          <a:p>
            <a:r>
              <a:rPr lang="en-US" sz="3200" b="1" dirty="0" smtClean="0">
                <a:solidFill>
                  <a:srgbClr val="FAFD00"/>
                </a:solidFill>
              </a:rPr>
              <a:t>Cooperative Science and </a:t>
            </a:r>
          </a:p>
          <a:p>
            <a:r>
              <a:rPr lang="en-US" sz="3200" b="1" dirty="0" smtClean="0">
                <a:solidFill>
                  <a:srgbClr val="FAFD00"/>
                </a:solidFill>
              </a:rPr>
              <a:t>Monitoring Initiative (CSMI)</a:t>
            </a:r>
            <a:endParaRPr lang="en-US" sz="3200" b="1" dirty="0">
              <a:solidFill>
                <a:srgbClr val="FAFD00"/>
              </a:solidFill>
            </a:endParaRPr>
          </a:p>
        </p:txBody>
      </p:sp>
      <p:sp>
        <p:nvSpPr>
          <p:cNvPr id="4" name="TextBox 3"/>
          <p:cNvSpPr txBox="1"/>
          <p:nvPr/>
        </p:nvSpPr>
        <p:spPr>
          <a:xfrm>
            <a:off x="304800" y="1600200"/>
            <a:ext cx="8305800" cy="4154984"/>
          </a:xfrm>
          <a:prstGeom prst="rect">
            <a:avLst/>
          </a:prstGeom>
          <a:noFill/>
        </p:spPr>
        <p:txBody>
          <a:bodyPr wrap="square" rtlCol="0">
            <a:spAutoFit/>
          </a:bodyPr>
          <a:lstStyle/>
          <a:p>
            <a:r>
              <a:rPr lang="en-US" b="1" dirty="0" smtClean="0">
                <a:solidFill>
                  <a:srgbClr val="FFFFFF"/>
                </a:solidFill>
              </a:rPr>
              <a:t>5-Year Cycle</a:t>
            </a:r>
          </a:p>
          <a:p>
            <a:pPr>
              <a:buClr>
                <a:srgbClr val="FAFD00"/>
              </a:buClr>
              <a:buFont typeface="Wingdings" pitchFamily="2" charset="2"/>
              <a:buChar char="Ø"/>
            </a:pPr>
            <a:r>
              <a:rPr lang="en-US" b="1" dirty="0" smtClean="0">
                <a:solidFill>
                  <a:srgbClr val="FFFFFF"/>
                </a:solidFill>
              </a:rPr>
              <a:t>2013 Lake Ontario</a:t>
            </a:r>
          </a:p>
          <a:p>
            <a:pPr>
              <a:buClr>
                <a:srgbClr val="FAFD00"/>
              </a:buClr>
              <a:buFont typeface="Wingdings" pitchFamily="2" charset="2"/>
              <a:buChar char="Ø"/>
            </a:pPr>
            <a:r>
              <a:rPr lang="en-US" b="1" dirty="0" smtClean="0">
                <a:solidFill>
                  <a:srgbClr val="FFFFFF"/>
                </a:solidFill>
              </a:rPr>
              <a:t>2014 Lake Erie</a:t>
            </a:r>
          </a:p>
          <a:p>
            <a:endParaRPr lang="en-US" b="1" dirty="0" smtClean="0">
              <a:solidFill>
                <a:srgbClr val="FFFFFF"/>
              </a:solidFill>
            </a:endParaRPr>
          </a:p>
          <a:p>
            <a:r>
              <a:rPr lang="en-US" b="1" dirty="0" smtClean="0">
                <a:solidFill>
                  <a:srgbClr val="FFFFFF"/>
                </a:solidFill>
              </a:rPr>
              <a:t>Sampling approximately monthly for 3-5 days each</a:t>
            </a:r>
          </a:p>
          <a:p>
            <a:endParaRPr lang="en-US" b="1" dirty="0" smtClean="0">
              <a:solidFill>
                <a:srgbClr val="FFFFFF"/>
              </a:solidFill>
            </a:endParaRPr>
          </a:p>
          <a:p>
            <a:r>
              <a:rPr lang="en-US" b="1" dirty="0" smtClean="0">
                <a:solidFill>
                  <a:srgbClr val="FFFFFF"/>
                </a:solidFill>
              </a:rPr>
              <a:t>Supporting:</a:t>
            </a:r>
          </a:p>
          <a:p>
            <a:pPr>
              <a:buClr>
                <a:srgbClr val="FAFD00"/>
              </a:buClr>
              <a:buFont typeface="Wingdings" pitchFamily="2" charset="2"/>
              <a:buChar char="Ø"/>
            </a:pPr>
            <a:r>
              <a:rPr lang="en-US" b="1" dirty="0" smtClean="0">
                <a:solidFill>
                  <a:srgbClr val="FFFFFF"/>
                </a:solidFill>
              </a:rPr>
              <a:t>Federal, Academic Groups and Education</a:t>
            </a:r>
          </a:p>
          <a:p>
            <a:pPr>
              <a:buClr>
                <a:srgbClr val="FAFD00"/>
              </a:buClr>
              <a:buFont typeface="Wingdings" pitchFamily="2" charset="2"/>
              <a:buChar char="Ø"/>
            </a:pPr>
            <a:r>
              <a:rPr lang="en-US" b="1" dirty="0" smtClean="0">
                <a:solidFill>
                  <a:srgbClr val="FFFFFF"/>
                </a:solidFill>
              </a:rPr>
              <a:t>GLNPO Contractors and Grantees</a:t>
            </a:r>
          </a:p>
          <a:p>
            <a:pPr>
              <a:buClr>
                <a:srgbClr val="FAFD00"/>
              </a:buClr>
              <a:buFont typeface="Wingdings" pitchFamily="2" charset="2"/>
              <a:buChar char="Ø"/>
            </a:pPr>
            <a:r>
              <a:rPr lang="en-US" b="1" dirty="0" smtClean="0">
                <a:solidFill>
                  <a:srgbClr val="FFFFFF"/>
                </a:solidFill>
              </a:rPr>
              <a:t>Great Lakes Restoration Initiative (GLRI) Cooperators</a:t>
            </a:r>
          </a:p>
          <a:p>
            <a:endParaRPr lang="en-US" dirty="0"/>
          </a:p>
        </p:txBody>
      </p:sp>
      <p:sp>
        <p:nvSpPr>
          <p:cNvPr id="5" name="Rectangle 4"/>
          <p:cNvSpPr/>
          <p:nvPr/>
        </p:nvSpPr>
        <p:spPr>
          <a:xfrm>
            <a:off x="3276600" y="5791200"/>
            <a:ext cx="5334000" cy="830997"/>
          </a:xfrm>
          <a:prstGeom prst="rect">
            <a:avLst/>
          </a:prstGeom>
        </p:spPr>
        <p:txBody>
          <a:bodyPr wrap="square">
            <a:spAutoFit/>
          </a:bodyPr>
          <a:lstStyle/>
          <a:p>
            <a:r>
              <a:rPr lang="en-US" b="1" dirty="0" smtClean="0">
                <a:solidFill>
                  <a:srgbClr val="FAFD00"/>
                </a:solidFill>
              </a:rPr>
              <a:t>Contact:</a:t>
            </a:r>
            <a:r>
              <a:rPr lang="en-US" b="1" dirty="0" smtClean="0">
                <a:solidFill>
                  <a:srgbClr val="FFFFFF"/>
                </a:solidFill>
              </a:rPr>
              <a:t>   Dr. Glenn Warren</a:t>
            </a:r>
          </a:p>
          <a:p>
            <a:r>
              <a:rPr lang="en-US" b="1" dirty="0" smtClean="0">
                <a:solidFill>
                  <a:srgbClr val="FFFFFF"/>
                </a:solidFill>
              </a:rPr>
              <a:t>                  </a:t>
            </a:r>
            <a:r>
              <a:rPr lang="en-US" b="1" dirty="0" smtClean="0">
                <a:solidFill>
                  <a:srgbClr val="FFFFFF"/>
                </a:solidFill>
                <a:hlinkClick r:id="rId4"/>
              </a:rPr>
              <a:t>warren.glenn@epa.gov</a:t>
            </a:r>
            <a:endParaRPr lang="en-US" b="1" dirty="0" smtClean="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241"/>
          <p:cNvSpPr txBox="1"/>
          <p:nvPr/>
        </p:nvSpPr>
        <p:spPr>
          <a:xfrm>
            <a:off x="2057400" y="152400"/>
            <a:ext cx="5410200" cy="646331"/>
          </a:xfrm>
          <a:prstGeom prst="rect">
            <a:avLst/>
          </a:prstGeom>
          <a:noFill/>
        </p:spPr>
        <p:txBody>
          <a:bodyPr wrap="square" rtlCol="0">
            <a:spAutoFit/>
          </a:bodyPr>
          <a:lstStyle/>
          <a:p>
            <a:r>
              <a:rPr lang="en-US" sz="3600" b="1" dirty="0" smtClean="0">
                <a:solidFill>
                  <a:srgbClr val="FFFFFF"/>
                </a:solidFill>
              </a:rPr>
              <a:t>USEPA Opportunities </a:t>
            </a:r>
            <a:endParaRPr lang="en-US" sz="3600" b="1" dirty="0">
              <a:solidFill>
                <a:srgbClr val="FFFFFF"/>
              </a:solidFill>
            </a:endParaRPr>
          </a:p>
        </p:txBody>
      </p:sp>
      <p:grpSp>
        <p:nvGrpSpPr>
          <p:cNvPr id="243" name="Group 487"/>
          <p:cNvGrpSpPr>
            <a:grpSpLocks/>
          </p:cNvGrpSpPr>
          <p:nvPr/>
        </p:nvGrpSpPr>
        <p:grpSpPr bwMode="auto">
          <a:xfrm>
            <a:off x="5257800" y="1066800"/>
            <a:ext cx="3733800" cy="2514600"/>
            <a:chOff x="0" y="1143000"/>
            <a:chExt cx="10129087" cy="5715000"/>
          </a:xfrm>
        </p:grpSpPr>
        <p:pic>
          <p:nvPicPr>
            <p:cNvPr id="244" name="Picture 243" descr="ModisTerra 09-23-2007"/>
            <p:cNvPicPr>
              <a:picLocks noChangeAspect="1" noChangeArrowheads="1"/>
            </p:cNvPicPr>
            <p:nvPr/>
          </p:nvPicPr>
          <p:blipFill>
            <a:blip r:embed="rId2" cstate="print"/>
            <a:srcRect/>
            <a:stretch>
              <a:fillRect/>
            </a:stretch>
          </p:blipFill>
          <p:spPr bwMode="auto">
            <a:xfrm>
              <a:off x="0" y="1143000"/>
              <a:ext cx="9144000" cy="5715000"/>
            </a:xfrm>
            <a:prstGeom prst="rect">
              <a:avLst/>
            </a:prstGeom>
            <a:solidFill>
              <a:srgbClr val="00B0F0"/>
            </a:solidFill>
            <a:ln w="9525">
              <a:noFill/>
              <a:miter lim="800000"/>
              <a:headEnd/>
              <a:tailEnd/>
            </a:ln>
          </p:spPr>
        </p:pic>
        <p:sp>
          <p:nvSpPr>
            <p:cNvPr id="246" name="TextBox 245"/>
            <p:cNvSpPr txBox="1"/>
            <p:nvPr/>
          </p:nvSpPr>
          <p:spPr>
            <a:xfrm>
              <a:off x="5284741" y="1340069"/>
              <a:ext cx="4844346" cy="318389"/>
            </a:xfrm>
            <a:prstGeom prst="rect">
              <a:avLst/>
            </a:prstGeom>
            <a:noFill/>
          </p:spPr>
          <p:txBody>
            <a:bodyPr wrap="square">
              <a:spAutoFit/>
            </a:bodyPr>
            <a:lstStyle/>
            <a:p>
              <a:pPr>
                <a:defRPr/>
              </a:pPr>
              <a:endParaRPr lang="en-US" sz="1000" dirty="0">
                <a:solidFill>
                  <a:srgbClr val="FFFFFF"/>
                </a:solidFill>
                <a:effectLst>
                  <a:outerShdw blurRad="38100" dist="38100" dir="2700000" algn="tl">
                    <a:srgbClr val="000000">
                      <a:alpha val="43137"/>
                    </a:srgbClr>
                  </a:outerShdw>
                </a:effectLst>
                <a:latin typeface="+mn-lt"/>
              </a:endParaRPr>
            </a:p>
          </p:txBody>
        </p:sp>
        <p:sp>
          <p:nvSpPr>
            <p:cNvPr id="247" name="Rectangle 246"/>
            <p:cNvSpPr/>
            <p:nvPr/>
          </p:nvSpPr>
          <p:spPr>
            <a:xfrm>
              <a:off x="4114732" y="5207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Rectangle 247"/>
            <p:cNvSpPr/>
            <p:nvPr/>
          </p:nvSpPr>
          <p:spPr>
            <a:xfrm>
              <a:off x="2285962" y="5461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Rectangle 248"/>
            <p:cNvSpPr/>
            <p:nvPr/>
          </p:nvSpPr>
          <p:spPr>
            <a:xfrm>
              <a:off x="8915252" y="4445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Rectangle 249"/>
            <p:cNvSpPr/>
            <p:nvPr/>
          </p:nvSpPr>
          <p:spPr>
            <a:xfrm>
              <a:off x="7315079" y="5143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Rectangle 250"/>
            <p:cNvSpPr/>
            <p:nvPr/>
          </p:nvSpPr>
          <p:spPr>
            <a:xfrm>
              <a:off x="3809937" y="5715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Rectangle 251"/>
            <p:cNvSpPr/>
            <p:nvPr/>
          </p:nvSpPr>
          <p:spPr>
            <a:xfrm>
              <a:off x="5943501" y="6159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Rectangle 252"/>
            <p:cNvSpPr/>
            <p:nvPr/>
          </p:nvSpPr>
          <p:spPr>
            <a:xfrm>
              <a:off x="2819353" y="6223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Rectangle 253"/>
            <p:cNvSpPr/>
            <p:nvPr/>
          </p:nvSpPr>
          <p:spPr>
            <a:xfrm>
              <a:off x="0" y="2921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5" name="Rectangle 254"/>
            <p:cNvSpPr/>
            <p:nvPr/>
          </p:nvSpPr>
          <p:spPr>
            <a:xfrm>
              <a:off x="8915252" y="4508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Rectangle 255"/>
            <p:cNvSpPr/>
            <p:nvPr/>
          </p:nvSpPr>
          <p:spPr>
            <a:xfrm>
              <a:off x="2209763" y="4254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Rectangle 256"/>
            <p:cNvSpPr/>
            <p:nvPr/>
          </p:nvSpPr>
          <p:spPr>
            <a:xfrm>
              <a:off x="1523975" y="5270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Rectangle 257"/>
            <p:cNvSpPr/>
            <p:nvPr/>
          </p:nvSpPr>
          <p:spPr>
            <a:xfrm>
              <a:off x="2285962" y="5270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9" name="Rectangle 258"/>
            <p:cNvSpPr/>
            <p:nvPr/>
          </p:nvSpPr>
          <p:spPr>
            <a:xfrm>
              <a:off x="2362161" y="5842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 name="Rectangle 259"/>
            <p:cNvSpPr/>
            <p:nvPr/>
          </p:nvSpPr>
          <p:spPr>
            <a:xfrm>
              <a:off x="3809937" y="5778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Rectangle 260"/>
            <p:cNvSpPr/>
            <p:nvPr/>
          </p:nvSpPr>
          <p:spPr>
            <a:xfrm>
              <a:off x="3809937" y="5651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Rectangle 261"/>
            <p:cNvSpPr/>
            <p:nvPr/>
          </p:nvSpPr>
          <p:spPr>
            <a:xfrm>
              <a:off x="2819353" y="3048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3" name="Rectangle 262"/>
            <p:cNvSpPr/>
            <p:nvPr/>
          </p:nvSpPr>
          <p:spPr>
            <a:xfrm>
              <a:off x="0" y="2984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 name="Rectangle 263"/>
            <p:cNvSpPr/>
            <p:nvPr/>
          </p:nvSpPr>
          <p:spPr>
            <a:xfrm>
              <a:off x="4114732" y="5270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Rectangle 264"/>
            <p:cNvSpPr/>
            <p:nvPr/>
          </p:nvSpPr>
          <p:spPr>
            <a:xfrm>
              <a:off x="1523975" y="5207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Rectangle 265"/>
            <p:cNvSpPr/>
            <p:nvPr/>
          </p:nvSpPr>
          <p:spPr>
            <a:xfrm>
              <a:off x="7315079" y="5207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7" name="Rectangle 266"/>
            <p:cNvSpPr/>
            <p:nvPr/>
          </p:nvSpPr>
          <p:spPr>
            <a:xfrm>
              <a:off x="8915252" y="4635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 name="Rectangle 267"/>
            <p:cNvSpPr/>
            <p:nvPr/>
          </p:nvSpPr>
          <p:spPr>
            <a:xfrm>
              <a:off x="8915252" y="4572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Rectangle 268"/>
            <p:cNvSpPr/>
            <p:nvPr/>
          </p:nvSpPr>
          <p:spPr>
            <a:xfrm>
              <a:off x="914385" y="2984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 name="Rectangle 269"/>
            <p:cNvSpPr/>
            <p:nvPr/>
          </p:nvSpPr>
          <p:spPr>
            <a:xfrm>
              <a:off x="2285962" y="6159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 name="Rectangle 270"/>
            <p:cNvSpPr/>
            <p:nvPr/>
          </p:nvSpPr>
          <p:spPr>
            <a:xfrm>
              <a:off x="2362161" y="5905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2" name="Rectangle 271"/>
            <p:cNvSpPr/>
            <p:nvPr/>
          </p:nvSpPr>
          <p:spPr>
            <a:xfrm>
              <a:off x="304795" y="6350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Rectangle 272"/>
            <p:cNvSpPr/>
            <p:nvPr/>
          </p:nvSpPr>
          <p:spPr>
            <a:xfrm>
              <a:off x="304795" y="6286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TextBox 273"/>
            <p:cNvSpPr txBox="1"/>
            <p:nvPr/>
          </p:nvSpPr>
          <p:spPr>
            <a:xfrm>
              <a:off x="641339" y="5969000"/>
              <a:ext cx="882635" cy="230188"/>
            </a:xfrm>
            <a:prstGeom prst="rect">
              <a:avLst/>
            </a:prstGeom>
            <a:noFill/>
          </p:spPr>
          <p:txBody>
            <a:bodyPr wrap="none">
              <a:spAutoFit/>
            </a:bodyPr>
            <a:lstStyle/>
            <a:p>
              <a:pPr>
                <a:defRPr/>
              </a:pPr>
              <a:r>
                <a:rPr lang="en-US" sz="1200" dirty="0">
                  <a:effectLst>
                    <a:outerShdw blurRad="38100" dist="38100" dir="2700000" algn="tl">
                      <a:srgbClr val="000000">
                        <a:alpha val="43137"/>
                      </a:srgbClr>
                    </a:outerShdw>
                  </a:effectLst>
                </a:rPr>
                <a:t>Basinwide</a:t>
              </a:r>
            </a:p>
          </p:txBody>
        </p:sp>
        <p:sp>
          <p:nvSpPr>
            <p:cNvPr id="275" name="Rectangle 274"/>
            <p:cNvSpPr/>
            <p:nvPr/>
          </p:nvSpPr>
          <p:spPr>
            <a:xfrm>
              <a:off x="2285962" y="6223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 name="Rectangle 275"/>
            <p:cNvSpPr/>
            <p:nvPr/>
          </p:nvSpPr>
          <p:spPr>
            <a:xfrm>
              <a:off x="8915252" y="4953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 name="Rectangle 276"/>
            <p:cNvSpPr/>
            <p:nvPr/>
          </p:nvSpPr>
          <p:spPr>
            <a:xfrm>
              <a:off x="2285962" y="6286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8" name="Rectangle 277"/>
            <p:cNvSpPr/>
            <p:nvPr/>
          </p:nvSpPr>
          <p:spPr>
            <a:xfrm>
              <a:off x="0" y="3048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9" name="Rectangle 278"/>
            <p:cNvSpPr/>
            <p:nvPr/>
          </p:nvSpPr>
          <p:spPr>
            <a:xfrm>
              <a:off x="304795" y="6413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0" name="Rectangle 279"/>
            <p:cNvSpPr/>
            <p:nvPr/>
          </p:nvSpPr>
          <p:spPr>
            <a:xfrm>
              <a:off x="2285962" y="6350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 name="Rectangle 280"/>
            <p:cNvSpPr/>
            <p:nvPr/>
          </p:nvSpPr>
          <p:spPr>
            <a:xfrm>
              <a:off x="8915252" y="5016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 name="Rectangle 281"/>
            <p:cNvSpPr/>
            <p:nvPr/>
          </p:nvSpPr>
          <p:spPr>
            <a:xfrm>
              <a:off x="1523975" y="5143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3" name="Rectangle 282"/>
            <p:cNvSpPr/>
            <p:nvPr/>
          </p:nvSpPr>
          <p:spPr>
            <a:xfrm>
              <a:off x="6629290" y="5905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Rectangle 283"/>
            <p:cNvSpPr/>
            <p:nvPr/>
          </p:nvSpPr>
          <p:spPr>
            <a:xfrm>
              <a:off x="4724322" y="6096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5" name="Rectangle 284"/>
            <p:cNvSpPr/>
            <p:nvPr/>
          </p:nvSpPr>
          <p:spPr>
            <a:xfrm>
              <a:off x="2819353" y="6159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 name="Rectangle 285"/>
            <p:cNvSpPr/>
            <p:nvPr/>
          </p:nvSpPr>
          <p:spPr>
            <a:xfrm>
              <a:off x="7162681" y="55880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 name="Rectangle 286"/>
            <p:cNvSpPr/>
            <p:nvPr/>
          </p:nvSpPr>
          <p:spPr>
            <a:xfrm>
              <a:off x="4876719" y="5651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Rectangle 287"/>
            <p:cNvSpPr/>
            <p:nvPr/>
          </p:nvSpPr>
          <p:spPr>
            <a:xfrm>
              <a:off x="1752571" y="2857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Rectangle 288"/>
            <p:cNvSpPr/>
            <p:nvPr/>
          </p:nvSpPr>
          <p:spPr>
            <a:xfrm>
              <a:off x="1981167" y="2603500"/>
              <a:ext cx="152397" cy="63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1" name="Oval 290"/>
            <p:cNvSpPr/>
            <p:nvPr/>
          </p:nvSpPr>
          <p:spPr>
            <a:xfrm>
              <a:off x="533391" y="6477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Oval 291"/>
            <p:cNvSpPr/>
            <p:nvPr/>
          </p:nvSpPr>
          <p:spPr>
            <a:xfrm>
              <a:off x="533391" y="6413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292"/>
            <p:cNvSpPr/>
            <p:nvPr/>
          </p:nvSpPr>
          <p:spPr>
            <a:xfrm>
              <a:off x="533391" y="6350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4" name="Oval 293"/>
            <p:cNvSpPr/>
            <p:nvPr/>
          </p:nvSpPr>
          <p:spPr>
            <a:xfrm>
              <a:off x="533391" y="6286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5" name="Oval 294"/>
            <p:cNvSpPr/>
            <p:nvPr/>
          </p:nvSpPr>
          <p:spPr>
            <a:xfrm>
              <a:off x="2971751" y="6159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Oval 295"/>
            <p:cNvSpPr/>
            <p:nvPr/>
          </p:nvSpPr>
          <p:spPr>
            <a:xfrm>
              <a:off x="2971751" y="6096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296"/>
            <p:cNvSpPr/>
            <p:nvPr/>
          </p:nvSpPr>
          <p:spPr>
            <a:xfrm>
              <a:off x="0" y="2730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8" name="Oval 297"/>
            <p:cNvSpPr/>
            <p:nvPr/>
          </p:nvSpPr>
          <p:spPr>
            <a:xfrm>
              <a:off x="4038533" y="5588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9" name="Oval 298"/>
            <p:cNvSpPr/>
            <p:nvPr/>
          </p:nvSpPr>
          <p:spPr>
            <a:xfrm>
              <a:off x="533391" y="6540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Oval 299"/>
            <p:cNvSpPr/>
            <p:nvPr/>
          </p:nvSpPr>
          <p:spPr>
            <a:xfrm>
              <a:off x="4876719" y="6159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300"/>
            <p:cNvSpPr/>
            <p:nvPr/>
          </p:nvSpPr>
          <p:spPr>
            <a:xfrm>
              <a:off x="5029117" y="5524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Oval 301"/>
            <p:cNvSpPr/>
            <p:nvPr/>
          </p:nvSpPr>
          <p:spPr>
            <a:xfrm>
              <a:off x="2133565" y="6159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Oval 302"/>
            <p:cNvSpPr/>
            <p:nvPr/>
          </p:nvSpPr>
          <p:spPr>
            <a:xfrm>
              <a:off x="1371577" y="5143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Oval 303"/>
            <p:cNvSpPr/>
            <p:nvPr/>
          </p:nvSpPr>
          <p:spPr>
            <a:xfrm>
              <a:off x="4114732" y="3111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Oval 304"/>
            <p:cNvSpPr/>
            <p:nvPr/>
          </p:nvSpPr>
          <p:spPr>
            <a:xfrm>
              <a:off x="3809937" y="3937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6" name="Oval 305"/>
            <p:cNvSpPr/>
            <p:nvPr/>
          </p:nvSpPr>
          <p:spPr>
            <a:xfrm>
              <a:off x="2285962" y="4889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 name="Oval 306"/>
            <p:cNvSpPr/>
            <p:nvPr/>
          </p:nvSpPr>
          <p:spPr>
            <a:xfrm>
              <a:off x="3657539" y="5778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Oval 307"/>
            <p:cNvSpPr/>
            <p:nvPr/>
          </p:nvSpPr>
          <p:spPr>
            <a:xfrm>
              <a:off x="2362161" y="4254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Oval 308"/>
            <p:cNvSpPr/>
            <p:nvPr/>
          </p:nvSpPr>
          <p:spPr>
            <a:xfrm>
              <a:off x="8839053" y="4699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0" name="Oval 309"/>
            <p:cNvSpPr/>
            <p:nvPr/>
          </p:nvSpPr>
          <p:spPr>
            <a:xfrm>
              <a:off x="533391" y="6604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Oval 311"/>
            <p:cNvSpPr/>
            <p:nvPr/>
          </p:nvSpPr>
          <p:spPr>
            <a:xfrm>
              <a:off x="914385" y="30480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Oval 312"/>
            <p:cNvSpPr/>
            <p:nvPr/>
          </p:nvSpPr>
          <p:spPr>
            <a:xfrm>
              <a:off x="4038533" y="5651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4" name="Oval 313"/>
            <p:cNvSpPr/>
            <p:nvPr/>
          </p:nvSpPr>
          <p:spPr>
            <a:xfrm>
              <a:off x="7467476" y="5143500"/>
              <a:ext cx="152397" cy="63500"/>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5" name="Isosceles Triangle 314"/>
            <p:cNvSpPr/>
            <p:nvPr/>
          </p:nvSpPr>
          <p:spPr>
            <a:xfrm>
              <a:off x="8839053" y="4762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Isosceles Triangle 315"/>
            <p:cNvSpPr/>
            <p:nvPr/>
          </p:nvSpPr>
          <p:spPr>
            <a:xfrm>
              <a:off x="2133565"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Isosceles Triangle 316"/>
            <p:cNvSpPr/>
            <p:nvPr/>
          </p:nvSpPr>
          <p:spPr>
            <a:xfrm>
              <a:off x="1371577" y="520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8" name="Isosceles Triangle 317"/>
            <p:cNvSpPr/>
            <p:nvPr/>
          </p:nvSpPr>
          <p:spPr>
            <a:xfrm>
              <a:off x="7467476" y="520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9" name="Isosceles Triangle 318"/>
            <p:cNvSpPr/>
            <p:nvPr/>
          </p:nvSpPr>
          <p:spPr>
            <a:xfrm>
              <a:off x="2362161" y="5969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0" name="Isosceles Triangle 319"/>
            <p:cNvSpPr/>
            <p:nvPr/>
          </p:nvSpPr>
          <p:spPr>
            <a:xfrm>
              <a:off x="2590757" y="4064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1" name="Isosceles Triangle 320"/>
            <p:cNvSpPr/>
            <p:nvPr/>
          </p:nvSpPr>
          <p:spPr>
            <a:xfrm>
              <a:off x="1981167" y="4889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2" name="Isosceles Triangle 321"/>
            <p:cNvSpPr/>
            <p:nvPr/>
          </p:nvSpPr>
          <p:spPr>
            <a:xfrm>
              <a:off x="1981167" y="4762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 name="Isosceles Triangle 322"/>
            <p:cNvSpPr/>
            <p:nvPr/>
          </p:nvSpPr>
          <p:spPr>
            <a:xfrm>
              <a:off x="1371577" y="5334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4" name="Isosceles Triangle 323"/>
            <p:cNvSpPr/>
            <p:nvPr/>
          </p:nvSpPr>
          <p:spPr>
            <a:xfrm>
              <a:off x="7391277" y="539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5" name="Isosceles Triangle 324"/>
            <p:cNvSpPr/>
            <p:nvPr/>
          </p:nvSpPr>
          <p:spPr>
            <a:xfrm>
              <a:off x="5943501"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6" name="Isosceles Triangle 325"/>
            <p:cNvSpPr/>
            <p:nvPr/>
          </p:nvSpPr>
          <p:spPr>
            <a:xfrm>
              <a:off x="6248296" y="635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 name="Isosceles Triangle 326"/>
            <p:cNvSpPr/>
            <p:nvPr/>
          </p:nvSpPr>
          <p:spPr>
            <a:xfrm>
              <a:off x="4571924" y="4826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Isosceles Triangle 327"/>
            <p:cNvSpPr/>
            <p:nvPr/>
          </p:nvSpPr>
          <p:spPr>
            <a:xfrm>
              <a:off x="8762855" y="4381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Isosceles Triangle 328"/>
            <p:cNvSpPr/>
            <p:nvPr/>
          </p:nvSpPr>
          <p:spPr>
            <a:xfrm>
              <a:off x="8915252" y="4318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0" name="Isosceles Triangle 329"/>
            <p:cNvSpPr/>
            <p:nvPr/>
          </p:nvSpPr>
          <p:spPr>
            <a:xfrm>
              <a:off x="5562508" y="6286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Isosceles Triangle 330"/>
            <p:cNvSpPr/>
            <p:nvPr/>
          </p:nvSpPr>
          <p:spPr>
            <a:xfrm>
              <a:off x="5029117" y="5588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2" name="Isosceles Triangle 331"/>
            <p:cNvSpPr/>
            <p:nvPr/>
          </p:nvSpPr>
          <p:spPr>
            <a:xfrm>
              <a:off x="8458060" y="508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 name="Isosceles Triangle 332"/>
            <p:cNvSpPr/>
            <p:nvPr/>
          </p:nvSpPr>
          <p:spPr>
            <a:xfrm>
              <a:off x="2362161" y="285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4" name="Isosceles Triangle 333"/>
            <p:cNvSpPr/>
            <p:nvPr/>
          </p:nvSpPr>
          <p:spPr>
            <a:xfrm>
              <a:off x="4648123" y="4381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5" name="Isosceles Triangle 334"/>
            <p:cNvSpPr/>
            <p:nvPr/>
          </p:nvSpPr>
          <p:spPr>
            <a:xfrm>
              <a:off x="2133565" y="635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6" name="Isosceles Triangle 335"/>
            <p:cNvSpPr/>
            <p:nvPr/>
          </p:nvSpPr>
          <p:spPr>
            <a:xfrm>
              <a:off x="4952918" y="539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 name="Isosceles Triangle 336"/>
            <p:cNvSpPr/>
            <p:nvPr/>
          </p:nvSpPr>
          <p:spPr>
            <a:xfrm>
              <a:off x="2971751"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 name="Isosceles Triangle 337"/>
            <p:cNvSpPr/>
            <p:nvPr/>
          </p:nvSpPr>
          <p:spPr>
            <a:xfrm>
              <a:off x="4114732" y="3175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9" name="Isosceles Triangle 338"/>
            <p:cNvSpPr/>
            <p:nvPr/>
          </p:nvSpPr>
          <p:spPr>
            <a:xfrm>
              <a:off x="5105315" y="539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0" name="Isosceles Triangle 339"/>
            <p:cNvSpPr/>
            <p:nvPr/>
          </p:nvSpPr>
          <p:spPr>
            <a:xfrm>
              <a:off x="3733738" y="4000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1" name="Isosceles Triangle 340"/>
            <p:cNvSpPr/>
            <p:nvPr/>
          </p:nvSpPr>
          <p:spPr>
            <a:xfrm>
              <a:off x="4724322" y="4826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2" name="Isosceles Triangle 341"/>
            <p:cNvSpPr/>
            <p:nvPr/>
          </p:nvSpPr>
          <p:spPr>
            <a:xfrm>
              <a:off x="2438360" y="6096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3" name="Isosceles Triangle 342"/>
            <p:cNvSpPr/>
            <p:nvPr/>
          </p:nvSpPr>
          <p:spPr>
            <a:xfrm>
              <a:off x="761987"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4" name="Isosceles Triangle 343"/>
            <p:cNvSpPr/>
            <p:nvPr/>
          </p:nvSpPr>
          <p:spPr>
            <a:xfrm>
              <a:off x="1828770" y="266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5" name="Isosceles Triangle 344"/>
            <p:cNvSpPr/>
            <p:nvPr/>
          </p:nvSpPr>
          <p:spPr>
            <a:xfrm>
              <a:off x="2819353" y="6286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6" name="Isosceles Triangle 345"/>
            <p:cNvSpPr/>
            <p:nvPr/>
          </p:nvSpPr>
          <p:spPr>
            <a:xfrm>
              <a:off x="1066782" y="298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7" name="Isosceles Triangle 346"/>
            <p:cNvSpPr/>
            <p:nvPr/>
          </p:nvSpPr>
          <p:spPr>
            <a:xfrm>
              <a:off x="3200347" y="4572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 name="Isosceles Triangle 347"/>
            <p:cNvSpPr/>
            <p:nvPr/>
          </p:nvSpPr>
          <p:spPr>
            <a:xfrm>
              <a:off x="4800520" y="552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9" name="Isosceles Triangle 348"/>
            <p:cNvSpPr/>
            <p:nvPr/>
          </p:nvSpPr>
          <p:spPr>
            <a:xfrm>
              <a:off x="4876719" y="5461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 name="Isosceles Triangle 349"/>
            <p:cNvSpPr/>
            <p:nvPr/>
          </p:nvSpPr>
          <p:spPr>
            <a:xfrm>
              <a:off x="2666956" y="393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1" name="Isosceles Triangle 350"/>
            <p:cNvSpPr/>
            <p:nvPr/>
          </p:nvSpPr>
          <p:spPr>
            <a:xfrm>
              <a:off x="4571924" y="4572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 name="Isosceles Triangle 351"/>
            <p:cNvSpPr/>
            <p:nvPr/>
          </p:nvSpPr>
          <p:spPr>
            <a:xfrm>
              <a:off x="2133565" y="2476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3" name="Isosceles Triangle 352"/>
            <p:cNvSpPr/>
            <p:nvPr/>
          </p:nvSpPr>
          <p:spPr>
            <a:xfrm>
              <a:off x="761987" y="635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4" name="Isosceles Triangle 353"/>
            <p:cNvSpPr/>
            <p:nvPr/>
          </p:nvSpPr>
          <p:spPr>
            <a:xfrm>
              <a:off x="8610457" y="508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5" name="Isosceles Triangle 354"/>
            <p:cNvSpPr/>
            <p:nvPr/>
          </p:nvSpPr>
          <p:spPr>
            <a:xfrm>
              <a:off x="1523975" y="5334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6" name="Isosceles Triangle 355"/>
            <p:cNvSpPr/>
            <p:nvPr/>
          </p:nvSpPr>
          <p:spPr>
            <a:xfrm>
              <a:off x="914385"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7" name="Isosceles Triangle 356"/>
            <p:cNvSpPr/>
            <p:nvPr/>
          </p:nvSpPr>
          <p:spPr>
            <a:xfrm>
              <a:off x="2514558" y="6032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 name="Isosceles Triangle 357"/>
            <p:cNvSpPr/>
            <p:nvPr/>
          </p:nvSpPr>
          <p:spPr>
            <a:xfrm>
              <a:off x="761987" y="6604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9" name="Isosceles Triangle 358"/>
            <p:cNvSpPr/>
            <p:nvPr/>
          </p:nvSpPr>
          <p:spPr>
            <a:xfrm>
              <a:off x="761987" y="647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0" name="Isosceles Triangle 359"/>
            <p:cNvSpPr/>
            <p:nvPr/>
          </p:nvSpPr>
          <p:spPr>
            <a:xfrm>
              <a:off x="2133565" y="4826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1" name="Isosceles Triangle 360"/>
            <p:cNvSpPr/>
            <p:nvPr/>
          </p:nvSpPr>
          <p:spPr>
            <a:xfrm>
              <a:off x="8534258" y="520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2" name="Isosceles Triangle 361"/>
            <p:cNvSpPr/>
            <p:nvPr/>
          </p:nvSpPr>
          <p:spPr>
            <a:xfrm>
              <a:off x="914385" y="635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3" name="Isosceles Triangle 362"/>
            <p:cNvSpPr/>
            <p:nvPr/>
          </p:nvSpPr>
          <p:spPr>
            <a:xfrm>
              <a:off x="5410110" y="6286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4" name="Isosceles Triangle 363"/>
            <p:cNvSpPr/>
            <p:nvPr/>
          </p:nvSpPr>
          <p:spPr>
            <a:xfrm>
              <a:off x="4724322" y="6159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5" name="Isosceles Triangle 364"/>
            <p:cNvSpPr/>
            <p:nvPr/>
          </p:nvSpPr>
          <p:spPr>
            <a:xfrm>
              <a:off x="914385" y="6604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 name="Isosceles Triangle 365"/>
            <p:cNvSpPr/>
            <p:nvPr/>
          </p:nvSpPr>
          <p:spPr>
            <a:xfrm>
              <a:off x="914385" y="647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7" name="Isosceles Triangle 366"/>
            <p:cNvSpPr/>
            <p:nvPr/>
          </p:nvSpPr>
          <p:spPr>
            <a:xfrm>
              <a:off x="7924668" y="5080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 name="Isosceles Triangle 367"/>
            <p:cNvSpPr/>
            <p:nvPr/>
          </p:nvSpPr>
          <p:spPr>
            <a:xfrm>
              <a:off x="4876719" y="5715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9" name="Isosceles Triangle 368"/>
            <p:cNvSpPr/>
            <p:nvPr/>
          </p:nvSpPr>
          <p:spPr>
            <a:xfrm>
              <a:off x="3276546" y="552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0" name="Isosceles Triangle 369"/>
            <p:cNvSpPr/>
            <p:nvPr/>
          </p:nvSpPr>
          <p:spPr>
            <a:xfrm>
              <a:off x="4876719"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1" name="Isosceles Triangle 370"/>
            <p:cNvSpPr/>
            <p:nvPr/>
          </p:nvSpPr>
          <p:spPr>
            <a:xfrm>
              <a:off x="2133565" y="5143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2" name="Isosceles Triangle 371"/>
            <p:cNvSpPr/>
            <p:nvPr/>
          </p:nvSpPr>
          <p:spPr>
            <a:xfrm>
              <a:off x="2285962" y="5143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3" name="Isosceles Triangle 372"/>
            <p:cNvSpPr/>
            <p:nvPr/>
          </p:nvSpPr>
          <p:spPr>
            <a:xfrm>
              <a:off x="2133565" y="5016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4" name="Isosceles Triangle 373"/>
            <p:cNvSpPr/>
            <p:nvPr/>
          </p:nvSpPr>
          <p:spPr>
            <a:xfrm>
              <a:off x="2285962" y="5016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5" name="Isosceles Triangle 374"/>
            <p:cNvSpPr/>
            <p:nvPr/>
          </p:nvSpPr>
          <p:spPr>
            <a:xfrm>
              <a:off x="2362161" y="5715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6" name="Isosceles Triangle 375"/>
            <p:cNvSpPr/>
            <p:nvPr/>
          </p:nvSpPr>
          <p:spPr>
            <a:xfrm>
              <a:off x="5486309" y="6413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7" name="Isosceles Triangle 376"/>
            <p:cNvSpPr/>
            <p:nvPr/>
          </p:nvSpPr>
          <p:spPr>
            <a:xfrm>
              <a:off x="0" y="2794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 name="Isosceles Triangle 377"/>
            <p:cNvSpPr/>
            <p:nvPr/>
          </p:nvSpPr>
          <p:spPr>
            <a:xfrm>
              <a:off x="4419527" y="425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 name="Isosceles Triangle 378"/>
            <p:cNvSpPr/>
            <p:nvPr/>
          </p:nvSpPr>
          <p:spPr>
            <a:xfrm>
              <a:off x="4038533" y="6159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0" name="Isosceles Triangle 379"/>
            <p:cNvSpPr/>
            <p:nvPr/>
          </p:nvSpPr>
          <p:spPr>
            <a:xfrm>
              <a:off x="685789" y="2730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1" name="Isosceles Triangle 380"/>
            <p:cNvSpPr/>
            <p:nvPr/>
          </p:nvSpPr>
          <p:spPr>
            <a:xfrm>
              <a:off x="2285962" y="6032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2" name="Isosceles Triangle 381"/>
            <p:cNvSpPr/>
            <p:nvPr/>
          </p:nvSpPr>
          <p:spPr>
            <a:xfrm>
              <a:off x="4800520" y="5842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3" name="Isosceles Triangle 382"/>
            <p:cNvSpPr/>
            <p:nvPr/>
          </p:nvSpPr>
          <p:spPr>
            <a:xfrm>
              <a:off x="3200347" y="298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4" name="Isosceles Triangle 383"/>
            <p:cNvSpPr/>
            <p:nvPr/>
          </p:nvSpPr>
          <p:spPr>
            <a:xfrm>
              <a:off x="152397" y="2603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5" name="Isosceles Triangle 384"/>
            <p:cNvSpPr/>
            <p:nvPr/>
          </p:nvSpPr>
          <p:spPr>
            <a:xfrm>
              <a:off x="3124148" y="5842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6" name="Isosceles Triangle 385"/>
            <p:cNvSpPr/>
            <p:nvPr/>
          </p:nvSpPr>
          <p:spPr>
            <a:xfrm>
              <a:off x="8991451" y="4762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7" name="Isosceles Triangle 386"/>
            <p:cNvSpPr/>
            <p:nvPr/>
          </p:nvSpPr>
          <p:spPr>
            <a:xfrm>
              <a:off x="2590757" y="298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8" name="Isosceles Triangle 387"/>
            <p:cNvSpPr/>
            <p:nvPr/>
          </p:nvSpPr>
          <p:spPr>
            <a:xfrm>
              <a:off x="8458060" y="539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 name="Isosceles Triangle 388"/>
            <p:cNvSpPr/>
            <p:nvPr/>
          </p:nvSpPr>
          <p:spPr>
            <a:xfrm>
              <a:off x="2209763" y="412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0" name="Isosceles Triangle 389"/>
            <p:cNvSpPr/>
            <p:nvPr/>
          </p:nvSpPr>
          <p:spPr>
            <a:xfrm>
              <a:off x="3657539" y="5588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1" name="Isosceles Triangle 390"/>
            <p:cNvSpPr/>
            <p:nvPr/>
          </p:nvSpPr>
          <p:spPr>
            <a:xfrm>
              <a:off x="4724322" y="5969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2" name="Isosceles Triangle 391"/>
            <p:cNvSpPr/>
            <p:nvPr/>
          </p:nvSpPr>
          <p:spPr>
            <a:xfrm>
              <a:off x="3505142"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3" name="Isosceles Triangle 392"/>
            <p:cNvSpPr/>
            <p:nvPr/>
          </p:nvSpPr>
          <p:spPr>
            <a:xfrm>
              <a:off x="2438360" y="5905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4" name="Isosceles Triangle 393"/>
            <p:cNvSpPr/>
            <p:nvPr/>
          </p:nvSpPr>
          <p:spPr>
            <a:xfrm>
              <a:off x="2514558" y="4445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5" name="Isosceles Triangle 394"/>
            <p:cNvSpPr/>
            <p:nvPr/>
          </p:nvSpPr>
          <p:spPr>
            <a:xfrm>
              <a:off x="3276546" y="5651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6" name="Isosceles Triangle 395"/>
            <p:cNvSpPr/>
            <p:nvPr/>
          </p:nvSpPr>
          <p:spPr>
            <a:xfrm>
              <a:off x="3352744" y="4127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7" name="Isosceles Triangle 396"/>
            <p:cNvSpPr/>
            <p:nvPr/>
          </p:nvSpPr>
          <p:spPr>
            <a:xfrm>
              <a:off x="5791104" y="6223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8" name="Isosceles Triangle 397"/>
            <p:cNvSpPr/>
            <p:nvPr/>
          </p:nvSpPr>
          <p:spPr>
            <a:xfrm>
              <a:off x="4648123" y="6096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 name="Isosceles Triangle 398"/>
            <p:cNvSpPr/>
            <p:nvPr/>
          </p:nvSpPr>
          <p:spPr>
            <a:xfrm>
              <a:off x="1676372" y="26670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0" name="Isosceles Triangle 399"/>
            <p:cNvSpPr/>
            <p:nvPr/>
          </p:nvSpPr>
          <p:spPr>
            <a:xfrm>
              <a:off x="2285962" y="5524500"/>
              <a:ext cx="152397" cy="1270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2" name="Rectangle 401"/>
            <p:cNvSpPr/>
            <p:nvPr/>
          </p:nvSpPr>
          <p:spPr>
            <a:xfrm>
              <a:off x="7315079" y="5270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3" name="Rectangle 402"/>
            <p:cNvSpPr/>
            <p:nvPr/>
          </p:nvSpPr>
          <p:spPr>
            <a:xfrm>
              <a:off x="5943501" y="5778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4" name="Rectangle 403"/>
            <p:cNvSpPr/>
            <p:nvPr/>
          </p:nvSpPr>
          <p:spPr>
            <a:xfrm>
              <a:off x="2819353" y="5207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5" name="Rectangle 404"/>
            <p:cNvSpPr/>
            <p:nvPr/>
          </p:nvSpPr>
          <p:spPr>
            <a:xfrm>
              <a:off x="4876719" y="5270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6" name="Rectangle 405"/>
            <p:cNvSpPr/>
            <p:nvPr/>
          </p:nvSpPr>
          <p:spPr>
            <a:xfrm>
              <a:off x="2209763" y="5905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7" name="Rectangle 406"/>
            <p:cNvSpPr/>
            <p:nvPr/>
          </p:nvSpPr>
          <p:spPr>
            <a:xfrm>
              <a:off x="5029117" y="5270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8" name="Rectangle 407"/>
            <p:cNvSpPr/>
            <p:nvPr/>
          </p:nvSpPr>
          <p:spPr>
            <a:xfrm>
              <a:off x="5791104" y="6350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 name="Rectangle 408"/>
            <p:cNvSpPr/>
            <p:nvPr/>
          </p:nvSpPr>
          <p:spPr>
            <a:xfrm>
              <a:off x="7467476" y="5334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 name="Rectangle 409"/>
            <p:cNvSpPr/>
            <p:nvPr/>
          </p:nvSpPr>
          <p:spPr>
            <a:xfrm>
              <a:off x="3352744" y="5461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 name="Rectangle 410"/>
            <p:cNvSpPr/>
            <p:nvPr/>
          </p:nvSpPr>
          <p:spPr>
            <a:xfrm>
              <a:off x="6781687" y="5842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2" name="Rectangle 411"/>
            <p:cNvSpPr/>
            <p:nvPr/>
          </p:nvSpPr>
          <p:spPr>
            <a:xfrm>
              <a:off x="4876719" y="6032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 name="Rectangle 412"/>
            <p:cNvSpPr/>
            <p:nvPr/>
          </p:nvSpPr>
          <p:spPr>
            <a:xfrm>
              <a:off x="2666956" y="6159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4" name="Rectangle 413"/>
            <p:cNvSpPr/>
            <p:nvPr/>
          </p:nvSpPr>
          <p:spPr>
            <a:xfrm>
              <a:off x="8762855" y="4508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5" name="Rectangle 414"/>
            <p:cNvSpPr/>
            <p:nvPr/>
          </p:nvSpPr>
          <p:spPr>
            <a:xfrm>
              <a:off x="3809937" y="5842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6" name="Rectangle 415"/>
            <p:cNvSpPr/>
            <p:nvPr/>
          </p:nvSpPr>
          <p:spPr>
            <a:xfrm>
              <a:off x="5638706" y="6413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7" name="Rectangle 416"/>
            <p:cNvSpPr/>
            <p:nvPr/>
          </p:nvSpPr>
          <p:spPr>
            <a:xfrm>
              <a:off x="5638706" y="6223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8" name="Rectangle 417"/>
            <p:cNvSpPr/>
            <p:nvPr/>
          </p:nvSpPr>
          <p:spPr>
            <a:xfrm>
              <a:off x="4724322" y="5397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 name="Rectangle 418"/>
            <p:cNvSpPr/>
            <p:nvPr/>
          </p:nvSpPr>
          <p:spPr>
            <a:xfrm>
              <a:off x="5181514" y="5270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0" name="Rectangle 419"/>
            <p:cNvSpPr/>
            <p:nvPr/>
          </p:nvSpPr>
          <p:spPr>
            <a:xfrm>
              <a:off x="2362161" y="3873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1" name="Rectangle 420"/>
            <p:cNvSpPr/>
            <p:nvPr/>
          </p:nvSpPr>
          <p:spPr>
            <a:xfrm>
              <a:off x="0" y="2603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2" name="Rectangle 421"/>
            <p:cNvSpPr/>
            <p:nvPr/>
          </p:nvSpPr>
          <p:spPr>
            <a:xfrm>
              <a:off x="1142981" y="6350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3" name="Rectangle 422"/>
            <p:cNvSpPr/>
            <p:nvPr/>
          </p:nvSpPr>
          <p:spPr>
            <a:xfrm>
              <a:off x="1142981" y="6223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4" name="Rectangle 423"/>
            <p:cNvSpPr/>
            <p:nvPr/>
          </p:nvSpPr>
          <p:spPr>
            <a:xfrm>
              <a:off x="3505142" y="3048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5" name="Rectangle 424"/>
            <p:cNvSpPr/>
            <p:nvPr/>
          </p:nvSpPr>
          <p:spPr>
            <a:xfrm>
              <a:off x="5257713" y="6032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6" name="Rectangle 425"/>
            <p:cNvSpPr/>
            <p:nvPr/>
          </p:nvSpPr>
          <p:spPr>
            <a:xfrm>
              <a:off x="914385" y="3111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7" name="Rectangle 426"/>
            <p:cNvSpPr/>
            <p:nvPr/>
          </p:nvSpPr>
          <p:spPr>
            <a:xfrm>
              <a:off x="3733738" y="5524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8" name="Rectangle 427"/>
            <p:cNvSpPr/>
            <p:nvPr/>
          </p:nvSpPr>
          <p:spPr>
            <a:xfrm>
              <a:off x="7619874" y="5207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9" name="Rectangle 428"/>
            <p:cNvSpPr/>
            <p:nvPr/>
          </p:nvSpPr>
          <p:spPr>
            <a:xfrm>
              <a:off x="2666956" y="6286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 name="Rectangle 429"/>
            <p:cNvSpPr/>
            <p:nvPr/>
          </p:nvSpPr>
          <p:spPr>
            <a:xfrm>
              <a:off x="761987" y="2984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1" name="Rectangle 430"/>
            <p:cNvSpPr/>
            <p:nvPr/>
          </p:nvSpPr>
          <p:spPr>
            <a:xfrm>
              <a:off x="4571924" y="4953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2" name="Rectangle 431"/>
            <p:cNvSpPr/>
            <p:nvPr/>
          </p:nvSpPr>
          <p:spPr>
            <a:xfrm>
              <a:off x="5029117" y="6159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3" name="Rectangle 432"/>
            <p:cNvSpPr/>
            <p:nvPr/>
          </p:nvSpPr>
          <p:spPr>
            <a:xfrm>
              <a:off x="1752571" y="3365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4" name="Rectangle 433"/>
            <p:cNvSpPr/>
            <p:nvPr/>
          </p:nvSpPr>
          <p:spPr>
            <a:xfrm>
              <a:off x="4419527" y="4889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5" name="Rectangle 434"/>
            <p:cNvSpPr/>
            <p:nvPr/>
          </p:nvSpPr>
          <p:spPr>
            <a:xfrm>
              <a:off x="2438360" y="6223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6" name="Rectangle 435"/>
            <p:cNvSpPr/>
            <p:nvPr/>
          </p:nvSpPr>
          <p:spPr>
            <a:xfrm>
              <a:off x="4419527" y="4762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7" name="Rectangle 436"/>
            <p:cNvSpPr/>
            <p:nvPr/>
          </p:nvSpPr>
          <p:spPr>
            <a:xfrm>
              <a:off x="2133565" y="6032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8" name="Rectangle 437"/>
            <p:cNvSpPr/>
            <p:nvPr/>
          </p:nvSpPr>
          <p:spPr>
            <a:xfrm>
              <a:off x="3657539" y="5842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9" name="Rectangle 438"/>
            <p:cNvSpPr/>
            <p:nvPr/>
          </p:nvSpPr>
          <p:spPr>
            <a:xfrm>
              <a:off x="2666956" y="6413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 name="Rectangle 439"/>
            <p:cNvSpPr/>
            <p:nvPr/>
          </p:nvSpPr>
          <p:spPr>
            <a:xfrm>
              <a:off x="8229463" y="52705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1" name="Rectangle 440"/>
            <p:cNvSpPr/>
            <p:nvPr/>
          </p:nvSpPr>
          <p:spPr>
            <a:xfrm>
              <a:off x="1981167" y="2667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2" name="Rectangle 441"/>
            <p:cNvSpPr/>
            <p:nvPr/>
          </p:nvSpPr>
          <p:spPr>
            <a:xfrm>
              <a:off x="3809937" y="3810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3" name="Rectangle 442"/>
            <p:cNvSpPr/>
            <p:nvPr/>
          </p:nvSpPr>
          <p:spPr>
            <a:xfrm>
              <a:off x="761987" y="2159000"/>
              <a:ext cx="152397" cy="1270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5" name="Hexagon 444"/>
            <p:cNvSpPr/>
            <p:nvPr/>
          </p:nvSpPr>
          <p:spPr>
            <a:xfrm>
              <a:off x="1371577" y="6413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6" name="Hexagon 445"/>
            <p:cNvSpPr/>
            <p:nvPr/>
          </p:nvSpPr>
          <p:spPr>
            <a:xfrm>
              <a:off x="1371577" y="6286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7" name="Hexagon 446"/>
            <p:cNvSpPr/>
            <p:nvPr/>
          </p:nvSpPr>
          <p:spPr>
            <a:xfrm>
              <a:off x="4648123" y="5524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8" name="Hexagon 447"/>
            <p:cNvSpPr/>
            <p:nvPr/>
          </p:nvSpPr>
          <p:spPr>
            <a:xfrm>
              <a:off x="4800520" y="4762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9" name="Hexagon 448"/>
            <p:cNvSpPr/>
            <p:nvPr/>
          </p:nvSpPr>
          <p:spPr>
            <a:xfrm>
              <a:off x="2819353" y="6413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 name="Hexagon 449"/>
            <p:cNvSpPr/>
            <p:nvPr/>
          </p:nvSpPr>
          <p:spPr>
            <a:xfrm>
              <a:off x="0" y="2476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1" name="Hexagon 450"/>
            <p:cNvSpPr/>
            <p:nvPr/>
          </p:nvSpPr>
          <p:spPr>
            <a:xfrm>
              <a:off x="1371577" y="6540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2" name="Hexagon 451"/>
            <p:cNvSpPr/>
            <p:nvPr/>
          </p:nvSpPr>
          <p:spPr>
            <a:xfrm>
              <a:off x="1447776" y="5016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3" name="Hexagon 452"/>
            <p:cNvSpPr/>
            <p:nvPr/>
          </p:nvSpPr>
          <p:spPr>
            <a:xfrm>
              <a:off x="7619874" y="5334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4" name="Hexagon 453"/>
            <p:cNvSpPr/>
            <p:nvPr/>
          </p:nvSpPr>
          <p:spPr>
            <a:xfrm>
              <a:off x="3428943" y="5651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5" name="Hexagon 454"/>
            <p:cNvSpPr/>
            <p:nvPr/>
          </p:nvSpPr>
          <p:spPr>
            <a:xfrm>
              <a:off x="1066782" y="3111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6" name="Hexagon 455"/>
            <p:cNvSpPr/>
            <p:nvPr/>
          </p:nvSpPr>
          <p:spPr>
            <a:xfrm>
              <a:off x="6095899" y="6413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7" name="Hexagon 456"/>
            <p:cNvSpPr/>
            <p:nvPr/>
          </p:nvSpPr>
          <p:spPr>
            <a:xfrm>
              <a:off x="6476892" y="5905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8" name="Hexagon 457"/>
            <p:cNvSpPr/>
            <p:nvPr/>
          </p:nvSpPr>
          <p:spPr>
            <a:xfrm>
              <a:off x="8762855" y="4953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9" name="Hexagon 458"/>
            <p:cNvSpPr/>
            <p:nvPr/>
          </p:nvSpPr>
          <p:spPr>
            <a:xfrm>
              <a:off x="1142981" y="2921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 name="Hexagon 459"/>
            <p:cNvSpPr/>
            <p:nvPr/>
          </p:nvSpPr>
          <p:spPr>
            <a:xfrm>
              <a:off x="6324495" y="5905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1" name="Hexagon 460"/>
            <p:cNvSpPr/>
            <p:nvPr/>
          </p:nvSpPr>
          <p:spPr>
            <a:xfrm>
              <a:off x="1371577" y="6667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2" name="Hexagon 461"/>
            <p:cNvSpPr/>
            <p:nvPr/>
          </p:nvSpPr>
          <p:spPr>
            <a:xfrm>
              <a:off x="152397" y="2476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3" name="Hexagon 462"/>
            <p:cNvSpPr/>
            <p:nvPr/>
          </p:nvSpPr>
          <p:spPr>
            <a:xfrm>
              <a:off x="2819353" y="5397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4" name="Hexagon 463"/>
            <p:cNvSpPr/>
            <p:nvPr/>
          </p:nvSpPr>
          <p:spPr>
            <a:xfrm>
              <a:off x="2743154" y="2476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5" name="Hexagon 464"/>
            <p:cNvSpPr/>
            <p:nvPr/>
          </p:nvSpPr>
          <p:spPr>
            <a:xfrm>
              <a:off x="4190930" y="5461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6" name="Hexagon 465"/>
            <p:cNvSpPr/>
            <p:nvPr/>
          </p:nvSpPr>
          <p:spPr>
            <a:xfrm>
              <a:off x="2819353" y="55245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7" name="Hexagon 466"/>
            <p:cNvSpPr/>
            <p:nvPr/>
          </p:nvSpPr>
          <p:spPr>
            <a:xfrm>
              <a:off x="8077066" y="4826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8" name="Hexagon 467"/>
            <p:cNvSpPr/>
            <p:nvPr/>
          </p:nvSpPr>
          <p:spPr>
            <a:xfrm>
              <a:off x="3352744" y="5334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9" name="Hexagon 468"/>
            <p:cNvSpPr/>
            <p:nvPr/>
          </p:nvSpPr>
          <p:spPr>
            <a:xfrm>
              <a:off x="1523975" y="6350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0" name="Hexagon 469"/>
            <p:cNvSpPr/>
            <p:nvPr/>
          </p:nvSpPr>
          <p:spPr>
            <a:xfrm>
              <a:off x="7772271" y="5334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 name="Hexagon 470"/>
            <p:cNvSpPr/>
            <p:nvPr/>
          </p:nvSpPr>
          <p:spPr>
            <a:xfrm>
              <a:off x="4114732" y="5334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2" name="Hexagon 471"/>
            <p:cNvSpPr/>
            <p:nvPr/>
          </p:nvSpPr>
          <p:spPr>
            <a:xfrm>
              <a:off x="2209763" y="4445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3" name="Hexagon 472"/>
            <p:cNvSpPr/>
            <p:nvPr/>
          </p:nvSpPr>
          <p:spPr>
            <a:xfrm>
              <a:off x="2057366" y="6223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4" name="Hexagon 473"/>
            <p:cNvSpPr/>
            <p:nvPr/>
          </p:nvSpPr>
          <p:spPr>
            <a:xfrm>
              <a:off x="1523975" y="6477000"/>
              <a:ext cx="152397" cy="127000"/>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5" name="Isosceles Triangle 474"/>
            <p:cNvSpPr/>
            <p:nvPr/>
          </p:nvSpPr>
          <p:spPr>
            <a:xfrm>
              <a:off x="3886135" y="5397500"/>
              <a:ext cx="304795" cy="190500"/>
            </a:xfrm>
            <a:prstGeom prst="triangle">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9</a:t>
              </a:r>
            </a:p>
          </p:txBody>
        </p:sp>
        <p:sp>
          <p:nvSpPr>
            <p:cNvPr id="476" name="Rectangle 475"/>
            <p:cNvSpPr/>
            <p:nvPr/>
          </p:nvSpPr>
          <p:spPr>
            <a:xfrm>
              <a:off x="4114732" y="5715000"/>
              <a:ext cx="304795" cy="190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6</a:t>
              </a:r>
            </a:p>
          </p:txBody>
        </p:sp>
        <p:sp>
          <p:nvSpPr>
            <p:cNvPr id="477" name="Rectangle 476"/>
            <p:cNvSpPr/>
            <p:nvPr/>
          </p:nvSpPr>
          <p:spPr>
            <a:xfrm>
              <a:off x="4571924" y="5651500"/>
              <a:ext cx="228596" cy="1905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6</a:t>
              </a:r>
            </a:p>
          </p:txBody>
        </p:sp>
        <p:sp>
          <p:nvSpPr>
            <p:cNvPr id="478" name="Rectangle 477"/>
            <p:cNvSpPr/>
            <p:nvPr/>
          </p:nvSpPr>
          <p:spPr>
            <a:xfrm>
              <a:off x="4419527" y="6223000"/>
              <a:ext cx="228596" cy="1905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4</a:t>
              </a:r>
            </a:p>
          </p:txBody>
        </p:sp>
        <p:sp>
          <p:nvSpPr>
            <p:cNvPr id="479" name="Rectangle 478"/>
            <p:cNvSpPr/>
            <p:nvPr/>
          </p:nvSpPr>
          <p:spPr>
            <a:xfrm>
              <a:off x="1981167" y="4191000"/>
              <a:ext cx="228596" cy="1905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a:t>
              </a:r>
            </a:p>
          </p:txBody>
        </p:sp>
        <p:sp>
          <p:nvSpPr>
            <p:cNvPr id="480" name="Rectangle 479"/>
            <p:cNvSpPr/>
            <p:nvPr/>
          </p:nvSpPr>
          <p:spPr>
            <a:xfrm>
              <a:off x="1981167" y="5270500"/>
              <a:ext cx="228596" cy="190500"/>
            </a:xfrm>
            <a:prstGeom prst="rect">
              <a:avLst/>
            </a:prstGeom>
            <a:solidFill>
              <a:srgbClr val="FF5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6</a:t>
              </a:r>
            </a:p>
          </p:txBody>
        </p:sp>
        <p:sp>
          <p:nvSpPr>
            <p:cNvPr id="481" name="Isosceles Triangle 480"/>
            <p:cNvSpPr/>
            <p:nvPr/>
          </p:nvSpPr>
          <p:spPr>
            <a:xfrm>
              <a:off x="6095899" y="6032500"/>
              <a:ext cx="380994" cy="190500"/>
            </a:xfrm>
            <a:prstGeom prst="triangle">
              <a:avLst>
                <a:gd name="adj" fmla="val 47624"/>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a:t>
              </a:r>
            </a:p>
          </p:txBody>
        </p:sp>
        <p:sp>
          <p:nvSpPr>
            <p:cNvPr id="482" name="Isosceles Triangle 481"/>
            <p:cNvSpPr/>
            <p:nvPr/>
          </p:nvSpPr>
          <p:spPr>
            <a:xfrm>
              <a:off x="6934085" y="5651500"/>
              <a:ext cx="380994" cy="190500"/>
            </a:xfrm>
            <a:prstGeom prst="triangle">
              <a:avLst>
                <a:gd name="adj" fmla="val 47624"/>
              </a:avLst>
            </a:prstGeom>
            <a:solidFill>
              <a:srgbClr val="00B0F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4</a:t>
              </a:r>
            </a:p>
          </p:txBody>
        </p:sp>
      </p:grpSp>
      <p:sp>
        <p:nvSpPr>
          <p:cNvPr id="484" name="TextBox 483"/>
          <p:cNvSpPr txBox="1"/>
          <p:nvPr/>
        </p:nvSpPr>
        <p:spPr>
          <a:xfrm>
            <a:off x="152401" y="1295400"/>
            <a:ext cx="4876799" cy="1815882"/>
          </a:xfrm>
          <a:prstGeom prst="rect">
            <a:avLst/>
          </a:prstGeom>
          <a:noFill/>
        </p:spPr>
        <p:txBody>
          <a:bodyPr wrap="square" rtlCol="0">
            <a:spAutoFit/>
          </a:bodyPr>
          <a:lstStyle/>
          <a:p>
            <a:pPr algn="ctr"/>
            <a:r>
              <a:rPr lang="en-US" sz="2800" b="1" dirty="0" smtClean="0">
                <a:solidFill>
                  <a:srgbClr val="FFFFFF"/>
                </a:solidFill>
              </a:rPr>
              <a:t>Great Lakes Restoration   Initiative</a:t>
            </a:r>
          </a:p>
          <a:p>
            <a:pPr algn="ctr"/>
            <a:r>
              <a:rPr lang="en-US" sz="2800" b="1" dirty="0" smtClean="0">
                <a:solidFill>
                  <a:srgbClr val="FFFFFF"/>
                </a:solidFill>
              </a:rPr>
              <a:t>USEPA, GLNPO</a:t>
            </a:r>
          </a:p>
          <a:p>
            <a:pPr algn="ctr"/>
            <a:r>
              <a:rPr lang="en-US" sz="2800" b="1" dirty="0" smtClean="0">
                <a:solidFill>
                  <a:srgbClr val="FFFFFF"/>
                </a:solidFill>
              </a:rPr>
              <a:t>http://epa.gov/greatlakes</a:t>
            </a:r>
          </a:p>
        </p:txBody>
      </p:sp>
      <p:sp>
        <p:nvSpPr>
          <p:cNvPr id="485" name="TextBox 484"/>
          <p:cNvSpPr txBox="1"/>
          <p:nvPr/>
        </p:nvSpPr>
        <p:spPr>
          <a:xfrm>
            <a:off x="6858000" y="1143000"/>
            <a:ext cx="1905000" cy="369332"/>
          </a:xfrm>
          <a:prstGeom prst="rect">
            <a:avLst/>
          </a:prstGeom>
          <a:noFill/>
        </p:spPr>
        <p:txBody>
          <a:bodyPr wrap="square" rtlCol="0">
            <a:spAutoFit/>
          </a:bodyPr>
          <a:lstStyle/>
          <a:p>
            <a:r>
              <a:rPr lang="en-US" sz="1800" dirty="0" smtClean="0">
                <a:solidFill>
                  <a:srgbClr val="FFFFFF"/>
                </a:solidFill>
              </a:rPr>
              <a:t>GLRI Projects</a:t>
            </a:r>
            <a:endParaRPr lang="en-US" sz="1800" dirty="0">
              <a:solidFill>
                <a:srgbClr val="FFFFFF"/>
              </a:solidFill>
            </a:endParaRPr>
          </a:p>
        </p:txBody>
      </p:sp>
      <p:sp>
        <p:nvSpPr>
          <p:cNvPr id="486" name="TextBox 485"/>
          <p:cNvSpPr txBox="1"/>
          <p:nvPr/>
        </p:nvSpPr>
        <p:spPr>
          <a:xfrm>
            <a:off x="228600" y="4267200"/>
            <a:ext cx="8229600" cy="1815882"/>
          </a:xfrm>
          <a:prstGeom prst="rect">
            <a:avLst/>
          </a:prstGeom>
          <a:noFill/>
        </p:spPr>
        <p:txBody>
          <a:bodyPr wrap="square" rtlCol="0">
            <a:spAutoFit/>
          </a:bodyPr>
          <a:lstStyle/>
          <a:p>
            <a:r>
              <a:rPr lang="en-US" sz="2800" b="1" dirty="0" smtClean="0">
                <a:solidFill>
                  <a:srgbClr val="FFFFFF"/>
                </a:solidFill>
              </a:rPr>
              <a:t>Science to Achieve Results (STAR)</a:t>
            </a:r>
          </a:p>
          <a:p>
            <a:r>
              <a:rPr lang="en-US" sz="2800" b="1" dirty="0" smtClean="0">
                <a:solidFill>
                  <a:srgbClr val="FFFFFF"/>
                </a:solidFill>
              </a:rPr>
              <a:t>ORD-National Center for Environmental Research</a:t>
            </a:r>
          </a:p>
          <a:p>
            <a:r>
              <a:rPr lang="en-US" sz="2800" b="1" dirty="0" smtClean="0">
                <a:solidFill>
                  <a:srgbClr val="FFFFFF"/>
                </a:solidFill>
              </a:rPr>
              <a:t>http://epa.gov/ncer/rfa</a:t>
            </a:r>
            <a:endParaRPr lang="en-US" sz="2800"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3785652"/>
          </a:xfrm>
          <a:prstGeom prst="rect">
            <a:avLst/>
          </a:prstGeom>
        </p:spPr>
        <p:txBody>
          <a:bodyPr wrap="square">
            <a:spAutoFit/>
          </a:bodyPr>
          <a:lstStyle/>
          <a:p>
            <a:pPr algn="ctr"/>
            <a:r>
              <a:rPr lang="en-US" b="1" dirty="0" smtClean="0">
                <a:solidFill>
                  <a:srgbClr val="FFFFFF"/>
                </a:solidFill>
              </a:rPr>
              <a:t>APPENDIX TO THE PROTOCOL AMENDING THE AGREEMENT BETWEEN </a:t>
            </a:r>
          </a:p>
          <a:p>
            <a:pPr algn="ctr"/>
            <a:r>
              <a:rPr lang="en-US" b="1" dirty="0" smtClean="0">
                <a:solidFill>
                  <a:srgbClr val="FFFFFF"/>
                </a:solidFill>
              </a:rPr>
              <a:t>CANADA AND THE UNITED STATES OF AMERICA </a:t>
            </a:r>
          </a:p>
          <a:p>
            <a:pPr algn="ctr"/>
            <a:r>
              <a:rPr lang="en-US" b="1" dirty="0" smtClean="0">
                <a:solidFill>
                  <a:srgbClr val="FFFFFF"/>
                </a:solidFill>
              </a:rPr>
              <a:t>ON GREAT LAKES WATER QUALITY, 1978, </a:t>
            </a:r>
          </a:p>
          <a:p>
            <a:pPr algn="ctr"/>
            <a:r>
              <a:rPr lang="en-US" b="1" dirty="0" smtClean="0">
                <a:solidFill>
                  <a:srgbClr val="FFFFFF"/>
                </a:solidFill>
              </a:rPr>
              <a:t>AS AMENDED ON OCTOBER 16, 1983 </a:t>
            </a:r>
          </a:p>
          <a:p>
            <a:pPr algn="ctr"/>
            <a:r>
              <a:rPr lang="en-US" b="1" dirty="0" smtClean="0">
                <a:solidFill>
                  <a:srgbClr val="FFFFFF"/>
                </a:solidFill>
              </a:rPr>
              <a:t>AND ON NOVEMBER 18, 1987 </a:t>
            </a:r>
          </a:p>
          <a:p>
            <a:pPr algn="ctr"/>
            <a:endParaRPr lang="en-US" b="1" dirty="0" smtClean="0">
              <a:solidFill>
                <a:srgbClr val="FFFFFF"/>
              </a:solidFill>
            </a:endParaRPr>
          </a:p>
          <a:p>
            <a:pPr algn="ctr"/>
            <a:r>
              <a:rPr lang="en-US" b="1" dirty="0" smtClean="0">
                <a:solidFill>
                  <a:srgbClr val="FF0000"/>
                </a:solidFill>
              </a:rPr>
              <a:t>AGREEMENT BETWEEN CANADA AND </a:t>
            </a:r>
          </a:p>
          <a:p>
            <a:pPr algn="ctr"/>
            <a:r>
              <a:rPr lang="en-US" b="1" dirty="0" smtClean="0">
                <a:solidFill>
                  <a:srgbClr val="FF0000"/>
                </a:solidFill>
              </a:rPr>
              <a:t>THE UNITED STATES OF AMERICA </a:t>
            </a:r>
          </a:p>
          <a:p>
            <a:pPr algn="ctr"/>
            <a:r>
              <a:rPr lang="en-US" b="1" dirty="0" smtClean="0">
                <a:solidFill>
                  <a:srgbClr val="FF0000"/>
                </a:solidFill>
              </a:rPr>
              <a:t>ON GREAT LAKES WATER QUALITY, 2012 </a:t>
            </a:r>
            <a:endParaRPr lang="en-US" dirty="0">
              <a:solidFill>
                <a:srgbClr val="FF0000"/>
              </a:solidFill>
            </a:endParaRPr>
          </a:p>
        </p:txBody>
      </p:sp>
      <p:sp>
        <p:nvSpPr>
          <p:cNvPr id="3" name="TextBox 2"/>
          <p:cNvSpPr txBox="1"/>
          <p:nvPr/>
        </p:nvSpPr>
        <p:spPr>
          <a:xfrm>
            <a:off x="838200" y="4648200"/>
            <a:ext cx="3048000" cy="1384995"/>
          </a:xfrm>
          <a:prstGeom prst="rect">
            <a:avLst/>
          </a:prstGeom>
          <a:noFill/>
        </p:spPr>
        <p:txBody>
          <a:bodyPr wrap="square" rtlCol="0">
            <a:spAutoFit/>
          </a:bodyPr>
          <a:lstStyle/>
          <a:p>
            <a:pPr>
              <a:buFont typeface="Wingdings" pitchFamily="2" charset="2"/>
              <a:buChar char="Ø"/>
            </a:pPr>
            <a:r>
              <a:rPr lang="en-US" sz="2800" dirty="0" smtClean="0">
                <a:solidFill>
                  <a:srgbClr val="FAFD00"/>
                </a:solidFill>
              </a:rPr>
              <a:t>Reaffirmation</a:t>
            </a:r>
          </a:p>
          <a:p>
            <a:pPr>
              <a:buFont typeface="Wingdings" pitchFamily="2" charset="2"/>
              <a:buChar char="Ø"/>
            </a:pPr>
            <a:r>
              <a:rPr lang="en-US" sz="2800" dirty="0" smtClean="0">
                <a:solidFill>
                  <a:srgbClr val="FAFD00"/>
                </a:solidFill>
              </a:rPr>
              <a:t>New Annexes</a:t>
            </a:r>
          </a:p>
          <a:p>
            <a:pPr>
              <a:buFont typeface="Wingdings" pitchFamily="2" charset="2"/>
              <a:buChar char="Ø"/>
            </a:pPr>
            <a:r>
              <a:rPr lang="en-US" sz="2800" dirty="0" smtClean="0">
                <a:solidFill>
                  <a:srgbClr val="FAFD00"/>
                </a:solidFill>
              </a:rPr>
              <a:t>Action- Oriented</a:t>
            </a:r>
            <a:endParaRPr lang="en-US" sz="2800" dirty="0">
              <a:solidFill>
                <a:srgbClr val="FAFD00"/>
              </a:solidFill>
            </a:endParaRPr>
          </a:p>
        </p:txBody>
      </p:sp>
      <p:sp>
        <p:nvSpPr>
          <p:cNvPr id="4" name="TextBox 3"/>
          <p:cNvSpPr txBox="1"/>
          <p:nvPr/>
        </p:nvSpPr>
        <p:spPr>
          <a:xfrm>
            <a:off x="4724400" y="4648200"/>
            <a:ext cx="3653050" cy="1384995"/>
          </a:xfrm>
          <a:prstGeom prst="rect">
            <a:avLst/>
          </a:prstGeom>
          <a:noFill/>
        </p:spPr>
        <p:txBody>
          <a:bodyPr wrap="square" rtlCol="0">
            <a:spAutoFit/>
          </a:bodyPr>
          <a:lstStyle/>
          <a:p>
            <a:pPr>
              <a:buFont typeface="Wingdings" pitchFamily="2" charset="2"/>
              <a:buChar char="Ø"/>
            </a:pPr>
            <a:r>
              <a:rPr lang="en-US" sz="2800" dirty="0" smtClean="0">
                <a:solidFill>
                  <a:srgbClr val="FAFD00"/>
                </a:solidFill>
              </a:rPr>
              <a:t>Effective</a:t>
            </a:r>
          </a:p>
          <a:p>
            <a:pPr>
              <a:buFont typeface="Wingdings" pitchFamily="2" charset="2"/>
              <a:buChar char="Ø"/>
            </a:pPr>
            <a:r>
              <a:rPr lang="en-US" sz="2800" dirty="0" smtClean="0">
                <a:solidFill>
                  <a:srgbClr val="FAFD00"/>
                </a:solidFill>
              </a:rPr>
              <a:t>Modernized</a:t>
            </a:r>
          </a:p>
          <a:p>
            <a:pPr>
              <a:buFont typeface="Wingdings" pitchFamily="2" charset="2"/>
              <a:buChar char="Ø"/>
            </a:pPr>
            <a:r>
              <a:rPr lang="en-US" sz="2800" dirty="0" smtClean="0">
                <a:solidFill>
                  <a:srgbClr val="FAFD00"/>
                </a:solidFill>
              </a:rPr>
              <a:t>Forward-Thinking</a:t>
            </a:r>
            <a:endParaRPr lang="en-US" sz="2800" dirty="0">
              <a:solidFill>
                <a:srgbClr val="FAFD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1000"/>
            <a:ext cx="9144000" cy="830997"/>
          </a:xfrm>
          <a:prstGeom prst="rect">
            <a:avLst/>
          </a:prstGeom>
        </p:spPr>
        <p:txBody>
          <a:bodyPr wrap="square">
            <a:spAutoFit/>
          </a:bodyPr>
          <a:lstStyle/>
          <a:p>
            <a:endParaRPr lang="en-US" dirty="0" smtClean="0"/>
          </a:p>
          <a:p>
            <a:pPr algn="ctr"/>
            <a:r>
              <a:rPr lang="en-US" dirty="0" smtClean="0"/>
              <a:t> </a:t>
            </a:r>
            <a:endParaRPr lang="en-US" dirty="0">
              <a:solidFill>
                <a:srgbClr val="FFFFFF"/>
              </a:solidFill>
            </a:endParaRPr>
          </a:p>
        </p:txBody>
      </p:sp>
      <p:pic>
        <p:nvPicPr>
          <p:cNvPr id="1028" name="Picture 4"/>
          <p:cNvPicPr>
            <a:picLocks noChangeAspect="1" noChangeArrowheads="1"/>
          </p:cNvPicPr>
          <p:nvPr/>
        </p:nvPicPr>
        <p:blipFill>
          <a:blip r:embed="rId2" cstate="print"/>
          <a:srcRect/>
          <a:stretch>
            <a:fillRect/>
          </a:stretch>
        </p:blipFill>
        <p:spPr bwMode="auto">
          <a:xfrm>
            <a:off x="304800" y="1143000"/>
            <a:ext cx="3352800" cy="495300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3886200" y="609600"/>
            <a:ext cx="4876800" cy="1066800"/>
          </a:xfrm>
          <a:prstGeom prst="rect">
            <a:avLst/>
          </a:prstGeom>
          <a:noFill/>
          <a:ln w="9525">
            <a:noFill/>
            <a:miter lim="800000"/>
            <a:headEnd/>
            <a:tailEnd/>
          </a:ln>
        </p:spPr>
      </p:pic>
      <p:sp>
        <p:nvSpPr>
          <p:cNvPr id="7" name="TextBox 6"/>
          <p:cNvSpPr txBox="1"/>
          <p:nvPr/>
        </p:nvSpPr>
        <p:spPr>
          <a:xfrm>
            <a:off x="4191000" y="2057400"/>
            <a:ext cx="4222689" cy="3477875"/>
          </a:xfrm>
          <a:prstGeom prst="rect">
            <a:avLst/>
          </a:prstGeom>
          <a:noFill/>
        </p:spPr>
        <p:txBody>
          <a:bodyPr wrap="square" rtlCol="0">
            <a:spAutoFit/>
          </a:bodyPr>
          <a:lstStyle/>
          <a:p>
            <a:r>
              <a:rPr lang="en-US" sz="2800" dirty="0" smtClean="0">
                <a:solidFill>
                  <a:srgbClr val="FAFD00"/>
                </a:solidFill>
              </a:rPr>
              <a:t>Contacts:</a:t>
            </a:r>
          </a:p>
          <a:p>
            <a:endParaRPr lang="en-US" sz="2800" dirty="0" smtClean="0">
              <a:solidFill>
                <a:srgbClr val="FFFFFF"/>
              </a:solidFill>
            </a:endParaRPr>
          </a:p>
          <a:p>
            <a:r>
              <a:rPr lang="en-US" sz="2800" dirty="0" smtClean="0">
                <a:solidFill>
                  <a:srgbClr val="FFFFFF"/>
                </a:solidFill>
              </a:rPr>
              <a:t>Daniel O’Riordan</a:t>
            </a:r>
          </a:p>
          <a:p>
            <a:r>
              <a:rPr lang="en-US" sz="2800" dirty="0" smtClean="0">
                <a:solidFill>
                  <a:srgbClr val="FFFFFF"/>
                </a:solidFill>
              </a:rPr>
              <a:t>USEPA, GLNPO</a:t>
            </a:r>
          </a:p>
          <a:p>
            <a:endParaRPr lang="en-US" sz="2800" dirty="0" smtClean="0">
              <a:solidFill>
                <a:srgbClr val="FFFFFF"/>
              </a:solidFill>
            </a:endParaRPr>
          </a:p>
          <a:p>
            <a:r>
              <a:rPr lang="en-US" sz="2800" dirty="0" smtClean="0">
                <a:solidFill>
                  <a:srgbClr val="FFFFFF"/>
                </a:solidFill>
              </a:rPr>
              <a:t>Luca Cargnelli</a:t>
            </a:r>
          </a:p>
          <a:p>
            <a:r>
              <a:rPr lang="en-US" sz="2800" dirty="0" smtClean="0">
                <a:solidFill>
                  <a:srgbClr val="FFFFFF"/>
                </a:solidFill>
              </a:rPr>
              <a:t>Environment Canada</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066800"/>
            <a:ext cx="9144000" cy="5638800"/>
          </a:xfrm>
          <a:prstGeom prst="rect">
            <a:avLst/>
          </a:prstGeom>
          <a:noFill/>
          <a:ln w="9525">
            <a:noFill/>
            <a:miter lim="800000"/>
            <a:headEnd/>
            <a:tailEnd/>
          </a:ln>
        </p:spPr>
      </p:pic>
      <p:sp>
        <p:nvSpPr>
          <p:cNvPr id="3" name="TextBox 2"/>
          <p:cNvSpPr txBox="1"/>
          <p:nvPr/>
        </p:nvSpPr>
        <p:spPr>
          <a:xfrm>
            <a:off x="533400" y="228600"/>
            <a:ext cx="8381999" cy="461665"/>
          </a:xfrm>
          <a:prstGeom prst="rect">
            <a:avLst/>
          </a:prstGeom>
          <a:noFill/>
        </p:spPr>
        <p:txBody>
          <a:bodyPr wrap="square" rtlCol="0">
            <a:spAutoFit/>
          </a:bodyPr>
          <a:lstStyle/>
          <a:p>
            <a:r>
              <a:rPr lang="en-US" b="1" dirty="0" smtClean="0">
                <a:solidFill>
                  <a:srgbClr val="FFFFFF"/>
                </a:solidFill>
              </a:rPr>
              <a:t>National Rivers and Streams Assessment  USEPA 2013</a:t>
            </a:r>
            <a:endParaRPr lang="en-US" b="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EB077301-069C-43C2-8B93-58516A85E1E5}" type="slidenum">
              <a:rPr lang="en-US"/>
              <a:pPr/>
              <a:t>5</a:t>
            </a:fld>
            <a:endParaRPr lang="en-US"/>
          </a:p>
        </p:txBody>
      </p:sp>
      <p:sp>
        <p:nvSpPr>
          <p:cNvPr id="210946" name="Rectangle 2"/>
          <p:cNvSpPr>
            <a:spLocks noGrp="1" noChangeArrowheads="1"/>
          </p:cNvSpPr>
          <p:nvPr>
            <p:ph type="title"/>
          </p:nvPr>
        </p:nvSpPr>
        <p:spPr>
          <a:xfrm>
            <a:off x="0" y="0"/>
            <a:ext cx="9144000" cy="990600"/>
          </a:xfrm>
        </p:spPr>
        <p:txBody>
          <a:bodyPr/>
          <a:lstStyle/>
          <a:p>
            <a:r>
              <a:rPr lang="en-US" sz="4000" dirty="0" smtClean="0">
                <a:solidFill>
                  <a:srgbClr val="FFFF66"/>
                </a:solidFill>
              </a:rPr>
              <a:t>National Coastal Condition Assessment</a:t>
            </a:r>
            <a:endParaRPr lang="en-US" sz="4000" dirty="0">
              <a:solidFill>
                <a:srgbClr val="FFFF66"/>
              </a:solidFill>
            </a:endParaRPr>
          </a:p>
        </p:txBody>
      </p:sp>
      <p:sp>
        <p:nvSpPr>
          <p:cNvPr id="210947" name="Rectangle 3"/>
          <p:cNvSpPr>
            <a:spLocks noGrp="1" noChangeArrowheads="1"/>
          </p:cNvSpPr>
          <p:nvPr>
            <p:ph type="body" idx="1"/>
          </p:nvPr>
        </p:nvSpPr>
        <p:spPr>
          <a:xfrm>
            <a:off x="0" y="990600"/>
            <a:ext cx="4876800" cy="5257800"/>
          </a:xfrm>
        </p:spPr>
        <p:txBody>
          <a:bodyPr>
            <a:normAutofit lnSpcReduction="10000"/>
          </a:bodyPr>
          <a:lstStyle/>
          <a:p>
            <a:pPr>
              <a:lnSpc>
                <a:spcPct val="80000"/>
              </a:lnSpc>
              <a:buFontTx/>
              <a:buNone/>
            </a:pPr>
            <a:r>
              <a:rPr lang="en-US" sz="2400" u="sng" dirty="0"/>
              <a:t>Water Quality Index</a:t>
            </a:r>
            <a:r>
              <a:rPr lang="en-US" sz="2400" dirty="0"/>
              <a:t>: </a:t>
            </a:r>
          </a:p>
          <a:p>
            <a:pPr>
              <a:lnSpc>
                <a:spcPct val="80000"/>
              </a:lnSpc>
              <a:buFontTx/>
              <a:buChar char="•"/>
            </a:pPr>
            <a:r>
              <a:rPr lang="en-US" sz="2400" dirty="0"/>
              <a:t>Water Clarity, DO, Chlorophyll </a:t>
            </a:r>
            <a:r>
              <a:rPr lang="en-US" sz="2400" i="1" dirty="0"/>
              <a:t>a</a:t>
            </a:r>
            <a:r>
              <a:rPr lang="en-US" sz="2400" i="1" dirty="0">
                <a:sym typeface="Symbol" pitchFamily="18" charset="2"/>
              </a:rPr>
              <a:t>, </a:t>
            </a:r>
            <a:r>
              <a:rPr lang="en-US" sz="2400" dirty="0" smtClean="0">
                <a:sym typeface="Symbol" pitchFamily="18" charset="2"/>
              </a:rPr>
              <a:t>DIN</a:t>
            </a:r>
            <a:r>
              <a:rPr lang="en-US" sz="2400" dirty="0">
                <a:sym typeface="Symbol" pitchFamily="18" charset="2"/>
              </a:rPr>
              <a:t>, DIP</a:t>
            </a:r>
          </a:p>
          <a:p>
            <a:pPr>
              <a:lnSpc>
                <a:spcPct val="80000"/>
              </a:lnSpc>
              <a:buFontTx/>
              <a:buNone/>
            </a:pPr>
            <a:r>
              <a:rPr lang="en-US" sz="2400" u="sng" dirty="0"/>
              <a:t>Benthic Index:</a:t>
            </a:r>
          </a:p>
          <a:p>
            <a:pPr>
              <a:lnSpc>
                <a:spcPct val="80000"/>
              </a:lnSpc>
              <a:buFontTx/>
              <a:buChar char="•"/>
            </a:pPr>
            <a:r>
              <a:rPr lang="en-US" sz="2400" dirty="0"/>
              <a:t>Community Diversity, Pollution Tolerant/Sensitive Species</a:t>
            </a:r>
          </a:p>
          <a:p>
            <a:pPr>
              <a:lnSpc>
                <a:spcPct val="80000"/>
              </a:lnSpc>
              <a:buFontTx/>
              <a:buNone/>
            </a:pPr>
            <a:r>
              <a:rPr lang="en-US" sz="2400" u="sng" dirty="0"/>
              <a:t>Sediment Quality Index:</a:t>
            </a:r>
          </a:p>
          <a:p>
            <a:pPr>
              <a:lnSpc>
                <a:spcPct val="80000"/>
              </a:lnSpc>
              <a:buFontTx/>
              <a:buChar char="•"/>
            </a:pPr>
            <a:r>
              <a:rPr lang="en-US" sz="2400" dirty="0"/>
              <a:t>Toxicity, Contaminants, TOC</a:t>
            </a:r>
          </a:p>
          <a:p>
            <a:pPr>
              <a:lnSpc>
                <a:spcPct val="80000"/>
              </a:lnSpc>
              <a:buFontTx/>
              <a:buNone/>
            </a:pPr>
            <a:r>
              <a:rPr lang="en-US" sz="2400" u="sng" dirty="0"/>
              <a:t>Fish Tissue Contaminant Index:</a:t>
            </a:r>
          </a:p>
          <a:p>
            <a:pPr>
              <a:lnSpc>
                <a:spcPct val="80000"/>
              </a:lnSpc>
              <a:buFontTx/>
              <a:buChar char="•"/>
            </a:pPr>
            <a:r>
              <a:rPr lang="en-US" sz="2400" dirty="0"/>
              <a:t>Whole-Fish Contaminant Burden</a:t>
            </a:r>
          </a:p>
          <a:p>
            <a:pPr>
              <a:lnSpc>
                <a:spcPct val="80000"/>
              </a:lnSpc>
              <a:buFontTx/>
              <a:buNone/>
            </a:pPr>
            <a:r>
              <a:rPr lang="en-US" sz="2400" u="sng" dirty="0"/>
              <a:t>Coastal Habitat Index:</a:t>
            </a:r>
          </a:p>
          <a:p>
            <a:pPr>
              <a:lnSpc>
                <a:spcPct val="80000"/>
              </a:lnSpc>
              <a:buFontTx/>
              <a:buChar char="•"/>
            </a:pPr>
            <a:r>
              <a:rPr lang="en-US" sz="2400" dirty="0"/>
              <a:t>FWS </a:t>
            </a:r>
            <a:r>
              <a:rPr lang="en-US" sz="2400" dirty="0" smtClean="0"/>
              <a:t> </a:t>
            </a:r>
            <a:r>
              <a:rPr lang="en-US" sz="2400" dirty="0"/>
              <a:t>National Wetlands Inventory </a:t>
            </a:r>
            <a:endParaRPr lang="en-US" sz="2400" dirty="0" smtClean="0"/>
          </a:p>
          <a:p>
            <a:pPr>
              <a:lnSpc>
                <a:spcPct val="80000"/>
              </a:lnSpc>
              <a:buFontTx/>
              <a:buChar char="•"/>
            </a:pPr>
            <a:r>
              <a:rPr lang="en-US" sz="2400" dirty="0" smtClean="0"/>
              <a:t>Wetlands </a:t>
            </a:r>
            <a:r>
              <a:rPr lang="en-US" sz="2400" dirty="0"/>
              <a:t>Loss Rates </a:t>
            </a:r>
          </a:p>
          <a:p>
            <a:pPr>
              <a:lnSpc>
                <a:spcPct val="80000"/>
              </a:lnSpc>
              <a:buFontTx/>
              <a:buNone/>
            </a:pPr>
            <a:endParaRPr lang="en-US" sz="2800" dirty="0"/>
          </a:p>
          <a:p>
            <a:pPr>
              <a:lnSpc>
                <a:spcPct val="80000"/>
              </a:lnSpc>
              <a:buFontTx/>
              <a:buNone/>
            </a:pPr>
            <a:endParaRPr lang="en-US" sz="4500" dirty="0"/>
          </a:p>
          <a:p>
            <a:pPr>
              <a:lnSpc>
                <a:spcPct val="80000"/>
              </a:lnSpc>
              <a:buFontTx/>
              <a:buChar char="•"/>
            </a:pPr>
            <a:endParaRPr lang="en-US" sz="1800" u="sng" dirty="0">
              <a:solidFill>
                <a:srgbClr val="FFFF99"/>
              </a:solidFill>
            </a:endParaRPr>
          </a:p>
        </p:txBody>
      </p:sp>
      <p:sp>
        <p:nvSpPr>
          <p:cNvPr id="210948" name="Rectangle 4"/>
          <p:cNvSpPr>
            <a:spLocks noGrp="1" noChangeArrowheads="1"/>
          </p:cNvSpPr>
          <p:nvPr>
            <p:ph type="body" sz="half" idx="4294967295"/>
          </p:nvPr>
        </p:nvSpPr>
        <p:spPr>
          <a:xfrm>
            <a:off x="1638300" y="5856288"/>
            <a:ext cx="7505700" cy="4114800"/>
          </a:xfrm>
        </p:spPr>
        <p:txBody>
          <a:bodyPr/>
          <a:lstStyle/>
          <a:p>
            <a:pPr>
              <a:lnSpc>
                <a:spcPct val="90000"/>
              </a:lnSpc>
              <a:buFontTx/>
              <a:buChar char="•"/>
            </a:pPr>
            <a:endParaRPr lang="en-US" dirty="0">
              <a:solidFill>
                <a:srgbClr val="FFFF99"/>
              </a:solidFill>
            </a:endParaRPr>
          </a:p>
          <a:p>
            <a:pPr lvl="1">
              <a:lnSpc>
                <a:spcPct val="90000"/>
              </a:lnSpc>
              <a:buFontTx/>
              <a:buNone/>
            </a:pPr>
            <a:endParaRPr lang="en-US" dirty="0"/>
          </a:p>
        </p:txBody>
      </p:sp>
      <p:pic>
        <p:nvPicPr>
          <p:cNvPr id="9" name="Picture 2" descr="GLEI_Seg_CSI_Frames_All"/>
          <p:cNvPicPr>
            <a:picLocks noChangeAspect="1" noChangeArrowheads="1"/>
          </p:cNvPicPr>
          <p:nvPr/>
        </p:nvPicPr>
        <p:blipFill>
          <a:blip r:embed="rId2" cstate="print"/>
          <a:srcRect/>
          <a:stretch>
            <a:fillRect/>
          </a:stretch>
        </p:blipFill>
        <p:spPr bwMode="auto">
          <a:xfrm>
            <a:off x="4876800" y="2514600"/>
            <a:ext cx="4267200" cy="3429000"/>
          </a:xfrm>
          <a:prstGeom prst="rect">
            <a:avLst/>
          </a:prstGeom>
          <a:noFill/>
          <a:ln w="9525">
            <a:noFill/>
            <a:miter lim="800000"/>
            <a:headEnd/>
            <a:tailEnd/>
          </a:ln>
          <a:effectLst/>
        </p:spPr>
      </p:pic>
      <p:sp>
        <p:nvSpPr>
          <p:cNvPr id="10" name="TextBox 9"/>
          <p:cNvSpPr txBox="1"/>
          <p:nvPr/>
        </p:nvSpPr>
        <p:spPr>
          <a:xfrm>
            <a:off x="5867400" y="1295400"/>
            <a:ext cx="2895600" cy="954107"/>
          </a:xfrm>
          <a:prstGeom prst="rect">
            <a:avLst/>
          </a:prstGeom>
          <a:noFill/>
        </p:spPr>
        <p:txBody>
          <a:bodyPr wrap="square" rtlCol="0">
            <a:spAutoFit/>
          </a:bodyPr>
          <a:lstStyle/>
          <a:p>
            <a:r>
              <a:rPr lang="en-US" sz="2800" b="1" dirty="0" smtClean="0">
                <a:solidFill>
                  <a:srgbClr val="FAFD00"/>
                </a:solidFill>
              </a:rPr>
              <a:t>Expected:  </a:t>
            </a:r>
          </a:p>
          <a:p>
            <a:r>
              <a:rPr lang="en-US" sz="2800" b="1" dirty="0" smtClean="0">
                <a:solidFill>
                  <a:srgbClr val="FAFD00"/>
                </a:solidFill>
              </a:rPr>
              <a:t>Spring 2013</a:t>
            </a:r>
            <a:endParaRPr lang="en-US" sz="2800" b="1" dirty="0">
              <a:solidFill>
                <a:srgbClr val="FAFD00"/>
              </a:solidFill>
            </a:endParaRPr>
          </a:p>
        </p:txBody>
      </p:sp>
      <p:sp>
        <p:nvSpPr>
          <p:cNvPr id="11" name="TextBox 10"/>
          <p:cNvSpPr txBox="1"/>
          <p:nvPr/>
        </p:nvSpPr>
        <p:spPr>
          <a:xfrm>
            <a:off x="7162800" y="2819400"/>
            <a:ext cx="1676400" cy="400110"/>
          </a:xfrm>
          <a:prstGeom prst="rect">
            <a:avLst/>
          </a:prstGeom>
          <a:noFill/>
        </p:spPr>
        <p:txBody>
          <a:bodyPr wrap="square" rtlCol="0">
            <a:spAutoFit/>
          </a:bodyPr>
          <a:lstStyle/>
          <a:p>
            <a:r>
              <a:rPr lang="en-US" sz="2000" dirty="0" smtClean="0"/>
              <a:t>NCCA 2010</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 descr="lab-collage"/>
          <p:cNvPicPr>
            <a:picLocks noChangeAspect="1" noChangeArrowheads="1"/>
          </p:cNvPicPr>
          <p:nvPr/>
        </p:nvPicPr>
        <p:blipFill>
          <a:blip r:embed="rId2" cstate="print"/>
          <a:srcRect/>
          <a:stretch>
            <a:fillRect/>
          </a:stretch>
        </p:blipFill>
        <p:spPr bwMode="auto">
          <a:xfrm>
            <a:off x="152400" y="1219200"/>
            <a:ext cx="8839200" cy="5383213"/>
          </a:xfrm>
          <a:prstGeom prst="rect">
            <a:avLst/>
          </a:prstGeom>
          <a:noFill/>
          <a:ln w="9525">
            <a:noFill/>
            <a:miter lim="800000"/>
            <a:headEnd/>
            <a:tailEnd/>
          </a:ln>
        </p:spPr>
      </p:pic>
      <p:sp>
        <p:nvSpPr>
          <p:cNvPr id="9219" name="Rectangle 4"/>
          <p:cNvSpPr>
            <a:spLocks noChangeArrowheads="1"/>
          </p:cNvSpPr>
          <p:nvPr/>
        </p:nvSpPr>
        <p:spPr bwMode="auto">
          <a:xfrm>
            <a:off x="0" y="9525"/>
            <a:ext cx="9144000" cy="1362075"/>
          </a:xfrm>
          <a:prstGeom prst="rect">
            <a:avLst/>
          </a:prstGeom>
          <a:noFill/>
          <a:ln w="9525">
            <a:noFill/>
            <a:miter lim="800000"/>
            <a:headEnd/>
            <a:tailEnd/>
          </a:ln>
        </p:spPr>
        <p:txBody>
          <a:bodyPr anchor="ctr"/>
          <a:lstStyle/>
          <a:p>
            <a:pPr algn="ctr">
              <a:lnSpc>
                <a:spcPct val="90000"/>
              </a:lnSpc>
            </a:pPr>
            <a:r>
              <a:rPr lang="en-US" dirty="0">
                <a:solidFill>
                  <a:srgbClr val="FFFF00"/>
                </a:solidFill>
                <a:latin typeface="Arial" charset="0"/>
              </a:rPr>
              <a:t>U.S. Environmental Protection Agency</a:t>
            </a:r>
            <a:br>
              <a:rPr lang="en-US" dirty="0">
                <a:solidFill>
                  <a:srgbClr val="FFFF00"/>
                </a:solidFill>
                <a:latin typeface="Arial" charset="0"/>
              </a:rPr>
            </a:br>
            <a:r>
              <a:rPr lang="en-US" dirty="0">
                <a:solidFill>
                  <a:srgbClr val="FFFF00"/>
                </a:solidFill>
                <a:latin typeface="Arial" charset="0"/>
              </a:rPr>
              <a:t>Office of Research and Development</a:t>
            </a:r>
            <a:br>
              <a:rPr lang="en-US" dirty="0">
                <a:solidFill>
                  <a:srgbClr val="FFFF00"/>
                </a:solidFill>
                <a:latin typeface="Arial" charset="0"/>
              </a:rPr>
            </a:br>
            <a:r>
              <a:rPr lang="en-US" dirty="0">
                <a:solidFill>
                  <a:srgbClr val="FFFF00"/>
                </a:solidFill>
                <a:latin typeface="Arial" charset="0"/>
              </a:rPr>
              <a:t>National Health and Environmental Effects Research Laboratory</a:t>
            </a:r>
            <a:r>
              <a:rPr lang="en-US" sz="2000" dirty="0">
                <a:solidFill>
                  <a:srgbClr val="FFFF00"/>
                </a:solidFill>
                <a:latin typeface="Arial" charset="0"/>
              </a:rPr>
              <a:t/>
            </a:r>
            <a:br>
              <a:rPr lang="en-US" sz="2000" dirty="0">
                <a:solidFill>
                  <a:srgbClr val="FFFF00"/>
                </a:solidFill>
                <a:latin typeface="Arial" charset="0"/>
              </a:rPr>
            </a:br>
            <a:endParaRPr lang="en-US" sz="2000" dirty="0">
              <a:solidFill>
                <a:srgbClr val="FFFF00"/>
              </a:solidFill>
              <a:latin typeface="Arial" charset="0"/>
            </a:endParaRPr>
          </a:p>
        </p:txBody>
      </p:sp>
      <p:sp>
        <p:nvSpPr>
          <p:cNvPr id="9220" name="Line 7"/>
          <p:cNvSpPr>
            <a:spLocks noChangeShapeType="1"/>
          </p:cNvSpPr>
          <p:nvPr/>
        </p:nvSpPr>
        <p:spPr bwMode="auto">
          <a:xfrm>
            <a:off x="3238500" y="2971800"/>
            <a:ext cx="190500" cy="990600"/>
          </a:xfrm>
          <a:prstGeom prst="line">
            <a:avLst/>
          </a:prstGeom>
          <a:noFill/>
          <a:ln w="28575">
            <a:solidFill>
              <a:srgbClr val="FFCC00"/>
            </a:solidFill>
            <a:round/>
            <a:headEnd/>
            <a:tailEnd type="stealth" w="med" len="med"/>
          </a:ln>
        </p:spPr>
        <p:txBody>
          <a:bodyPr/>
          <a:lstStyle/>
          <a:p>
            <a:endParaRPr lang="en-US"/>
          </a:p>
        </p:txBody>
      </p:sp>
      <p:sp>
        <p:nvSpPr>
          <p:cNvPr id="9221" name="Line 8"/>
          <p:cNvSpPr>
            <a:spLocks noChangeShapeType="1"/>
          </p:cNvSpPr>
          <p:nvPr/>
        </p:nvSpPr>
        <p:spPr bwMode="auto">
          <a:xfrm flipH="1">
            <a:off x="4267200" y="3657600"/>
            <a:ext cx="76200" cy="762000"/>
          </a:xfrm>
          <a:prstGeom prst="line">
            <a:avLst/>
          </a:prstGeom>
          <a:noFill/>
          <a:ln w="38100">
            <a:solidFill>
              <a:srgbClr val="FFCC00"/>
            </a:solidFill>
            <a:round/>
            <a:headEnd/>
            <a:tailEnd type="stealth"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0" y="0"/>
            <a:ext cx="2819400" cy="5759410"/>
            <a:chOff x="0" y="152400"/>
            <a:chExt cx="2349500" cy="5759410"/>
          </a:xfrm>
        </p:grpSpPr>
        <p:pic>
          <p:nvPicPr>
            <p:cNvPr id="5" name="Picture 12"/>
            <p:cNvPicPr>
              <a:picLocks noChangeAspect="1" noChangeArrowheads="1"/>
            </p:cNvPicPr>
            <p:nvPr/>
          </p:nvPicPr>
          <p:blipFill>
            <a:blip r:embed="rId3" cstate="print"/>
            <a:srcRect/>
            <a:stretch>
              <a:fillRect/>
            </a:stretch>
          </p:blipFill>
          <p:spPr bwMode="auto">
            <a:xfrm>
              <a:off x="508000" y="152400"/>
              <a:ext cx="1567901" cy="2438400"/>
            </a:xfrm>
            <a:prstGeom prst="rect">
              <a:avLst/>
            </a:prstGeom>
            <a:noFill/>
            <a:ln w="9525">
              <a:noFill/>
              <a:miter lim="800000"/>
              <a:headEnd/>
              <a:tailEnd/>
            </a:ln>
            <a:effectLst/>
          </p:spPr>
        </p:pic>
        <p:sp>
          <p:nvSpPr>
            <p:cNvPr id="24" name="TextBox 23"/>
            <p:cNvSpPr txBox="1"/>
            <p:nvPr/>
          </p:nvSpPr>
          <p:spPr>
            <a:xfrm>
              <a:off x="0" y="2895600"/>
              <a:ext cx="2349500" cy="3016210"/>
            </a:xfrm>
            <a:prstGeom prst="rect">
              <a:avLst/>
            </a:prstGeom>
            <a:noFill/>
            <a:ln>
              <a:solidFill>
                <a:schemeClr val="tx1"/>
              </a:solidFill>
            </a:ln>
          </p:spPr>
          <p:txBody>
            <a:bodyPr wrap="square" rtlCol="0">
              <a:spAutoFit/>
            </a:bodyPr>
            <a:lstStyle/>
            <a:p>
              <a:pPr algn="ctr"/>
              <a:r>
                <a:rPr lang="en-US" sz="2800" b="1" u="sng" dirty="0" smtClean="0">
                  <a:solidFill>
                    <a:srgbClr val="FFFFFF"/>
                  </a:solidFill>
                  <a:latin typeface="Times New Roman" pitchFamily="18" charset="0"/>
                  <a:cs typeface="Times New Roman" pitchFamily="18" charset="0"/>
                </a:rPr>
                <a:t>Sensors</a:t>
              </a:r>
            </a:p>
            <a:p>
              <a:pPr algn="ctr"/>
              <a:endParaRPr lang="en-US" dirty="0" smtClean="0">
                <a:solidFill>
                  <a:srgbClr val="FFFFFF"/>
                </a:solidFill>
                <a:latin typeface="Times New Roman" pitchFamily="18" charset="0"/>
                <a:cs typeface="Times New Roman" pitchFamily="18" charset="0"/>
              </a:endParaRPr>
            </a:p>
            <a:p>
              <a:pPr algn="ctr"/>
              <a:r>
                <a:rPr lang="en-US" dirty="0" smtClean="0">
                  <a:solidFill>
                    <a:srgbClr val="FFFFFF"/>
                  </a:solidFill>
                  <a:latin typeface="Times New Roman" pitchFamily="18" charset="0"/>
                  <a:cs typeface="Times New Roman" pitchFamily="18" charset="0"/>
                </a:rPr>
                <a:t>CTD </a:t>
              </a:r>
            </a:p>
            <a:p>
              <a:pPr algn="ctr"/>
              <a:r>
                <a:rPr lang="en-US" dirty="0" smtClean="0">
                  <a:solidFill>
                    <a:srgbClr val="FFFFFF"/>
                  </a:solidFill>
                  <a:latin typeface="Times New Roman" pitchFamily="18" charset="0"/>
                  <a:cs typeface="Times New Roman" pitchFamily="18" charset="0"/>
                </a:rPr>
                <a:t>Fluorometer </a:t>
              </a:r>
            </a:p>
            <a:p>
              <a:pPr algn="ctr"/>
              <a:r>
                <a:rPr lang="en-US" sz="1400" dirty="0" smtClean="0">
                  <a:solidFill>
                    <a:srgbClr val="FFFFFF"/>
                  </a:solidFill>
                  <a:latin typeface="Times New Roman" pitchFamily="18" charset="0"/>
                  <a:cs typeface="Times New Roman" pitchFamily="18" charset="0"/>
                </a:rPr>
                <a:t>(calibrated to Chl </a:t>
              </a:r>
              <a:r>
                <a:rPr lang="en-US" sz="1400" i="1" dirty="0" smtClean="0">
                  <a:solidFill>
                    <a:srgbClr val="FFFFFF"/>
                  </a:solidFill>
                  <a:latin typeface="Times New Roman" pitchFamily="18" charset="0"/>
                  <a:cs typeface="Times New Roman" pitchFamily="18" charset="0"/>
                </a:rPr>
                <a:t>a</a:t>
              </a:r>
              <a:r>
                <a:rPr lang="en-US" sz="1400" dirty="0" smtClean="0">
                  <a:solidFill>
                    <a:srgbClr val="FFFFFF"/>
                  </a:solidFill>
                  <a:latin typeface="Times New Roman" pitchFamily="18" charset="0"/>
                  <a:cs typeface="Times New Roman" pitchFamily="18" charset="0"/>
                </a:rPr>
                <a:t>)</a:t>
              </a:r>
            </a:p>
            <a:p>
              <a:pPr algn="ctr"/>
              <a:r>
                <a:rPr lang="en-US" dirty="0" smtClean="0">
                  <a:solidFill>
                    <a:srgbClr val="FFFFFF"/>
                  </a:solidFill>
                  <a:latin typeface="Times New Roman" pitchFamily="18" charset="0"/>
                  <a:cs typeface="Times New Roman" pitchFamily="18" charset="0"/>
                </a:rPr>
                <a:t>Transmissometer</a:t>
              </a:r>
            </a:p>
            <a:p>
              <a:pPr algn="ctr"/>
              <a:r>
                <a:rPr lang="en-US" sz="1400" dirty="0" smtClean="0">
                  <a:solidFill>
                    <a:srgbClr val="FFFFFF"/>
                  </a:solidFill>
                  <a:latin typeface="Times New Roman" pitchFamily="18" charset="0"/>
                  <a:cs typeface="Times New Roman" pitchFamily="18" charset="0"/>
                </a:rPr>
                <a:t>Laser Optical Plankton Counter </a:t>
              </a:r>
            </a:p>
            <a:p>
              <a:pPr algn="ctr"/>
              <a:r>
                <a:rPr lang="en-US" sz="1400" dirty="0" smtClean="0">
                  <a:solidFill>
                    <a:srgbClr val="FFFFFF"/>
                  </a:solidFill>
                  <a:latin typeface="Times New Roman" pitchFamily="18" charset="0"/>
                  <a:cs typeface="Times New Roman" pitchFamily="18" charset="0"/>
                </a:rPr>
                <a:t>(Zooplankton &gt;150 </a:t>
              </a:r>
              <a:r>
                <a:rPr lang="en-US" sz="1400" dirty="0" smtClean="0">
                  <a:solidFill>
                    <a:srgbClr val="FFFFFF"/>
                  </a:solidFill>
                  <a:latin typeface="Arial"/>
                  <a:cs typeface="Arial"/>
                </a:rPr>
                <a:t>µm)</a:t>
              </a:r>
              <a:endParaRPr lang="en-US" sz="1400" dirty="0" smtClean="0">
                <a:solidFill>
                  <a:srgbClr val="FFFFFF"/>
                </a:solidFill>
                <a:latin typeface="Times New Roman" pitchFamily="18" charset="0"/>
                <a:cs typeface="Times New Roman" pitchFamily="18" charset="0"/>
              </a:endParaRPr>
            </a:p>
            <a:p>
              <a:pPr algn="ctr"/>
              <a:r>
                <a:rPr lang="en-US" dirty="0" smtClean="0">
                  <a:latin typeface="Times New Roman" pitchFamily="18" charset="0"/>
                  <a:cs typeface="Times New Roman" pitchFamily="18" charset="0"/>
                </a:rPr>
                <a:t>NO</a:t>
              </a:r>
              <a:r>
                <a:rPr lang="en-US" baseline="-25000"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p:txBody>
        </p:sp>
      </p:grpSp>
      <p:grpSp>
        <p:nvGrpSpPr>
          <p:cNvPr id="7" name="Group 28"/>
          <p:cNvGrpSpPr/>
          <p:nvPr/>
        </p:nvGrpSpPr>
        <p:grpSpPr>
          <a:xfrm>
            <a:off x="0" y="2209800"/>
            <a:ext cx="9144000" cy="4724401"/>
            <a:chOff x="0" y="2209800"/>
            <a:chExt cx="9144000" cy="4724401"/>
          </a:xfrm>
        </p:grpSpPr>
        <p:grpSp>
          <p:nvGrpSpPr>
            <p:cNvPr id="8" name="Group 22"/>
            <p:cNvGrpSpPr/>
            <p:nvPr/>
          </p:nvGrpSpPr>
          <p:grpSpPr>
            <a:xfrm>
              <a:off x="0" y="3138758"/>
              <a:ext cx="9144000" cy="3795443"/>
              <a:chOff x="0" y="3138758"/>
              <a:chExt cx="9144000" cy="3795443"/>
            </a:xfrm>
          </p:grpSpPr>
          <p:grpSp>
            <p:nvGrpSpPr>
              <p:cNvPr id="9" name="Group 16"/>
              <p:cNvGrpSpPr/>
              <p:nvPr/>
            </p:nvGrpSpPr>
            <p:grpSpPr>
              <a:xfrm>
                <a:off x="0" y="3138758"/>
                <a:ext cx="9144000" cy="3795443"/>
                <a:chOff x="1524000" y="538732"/>
                <a:chExt cx="7391400" cy="3309368"/>
              </a:xfrm>
            </p:grpSpPr>
            <p:pic>
              <p:nvPicPr>
                <p:cNvPr id="27651" name="Picture 3"/>
                <p:cNvPicPr>
                  <a:picLocks noChangeAspect="1" noChangeArrowheads="1"/>
                </p:cNvPicPr>
                <p:nvPr/>
              </p:nvPicPr>
              <p:blipFill>
                <a:blip r:embed="rId4" cstate="print"/>
                <a:srcRect/>
                <a:stretch>
                  <a:fillRect/>
                </a:stretch>
              </p:blipFill>
              <p:spPr bwMode="auto">
                <a:xfrm>
                  <a:off x="1524000" y="2438400"/>
                  <a:ext cx="2638425" cy="1409700"/>
                </a:xfrm>
                <a:prstGeom prst="rect">
                  <a:avLst/>
                </a:prstGeom>
                <a:noFill/>
                <a:ln w="9525">
                  <a:noFill/>
                  <a:miter lim="800000"/>
                  <a:headEnd/>
                  <a:tailEnd/>
                </a:ln>
                <a:effectLst/>
              </p:spPr>
            </p:pic>
            <p:grpSp>
              <p:nvGrpSpPr>
                <p:cNvPr id="10" name="Group 14"/>
                <p:cNvGrpSpPr/>
                <p:nvPr/>
              </p:nvGrpSpPr>
              <p:grpSpPr>
                <a:xfrm>
                  <a:off x="4038600" y="538732"/>
                  <a:ext cx="4876800" cy="2578514"/>
                  <a:chOff x="4038600" y="538732"/>
                  <a:chExt cx="4876800" cy="2578514"/>
                </a:xfrm>
              </p:grpSpPr>
              <p:pic>
                <p:nvPicPr>
                  <p:cNvPr id="27650" name="Picture 2"/>
                  <p:cNvPicPr>
                    <a:picLocks noChangeAspect="1" noChangeArrowheads="1"/>
                  </p:cNvPicPr>
                  <p:nvPr/>
                </p:nvPicPr>
                <p:blipFill>
                  <a:blip r:embed="rId5" cstate="print"/>
                  <a:srcRect/>
                  <a:stretch>
                    <a:fillRect/>
                  </a:stretch>
                </p:blipFill>
                <p:spPr bwMode="auto">
                  <a:xfrm>
                    <a:off x="4038600" y="2485726"/>
                    <a:ext cx="838200" cy="631520"/>
                  </a:xfrm>
                  <a:prstGeom prst="rect">
                    <a:avLst/>
                  </a:prstGeom>
                  <a:noFill/>
                  <a:ln w="9525">
                    <a:noFill/>
                    <a:miter lim="800000"/>
                    <a:headEnd/>
                    <a:tailEnd/>
                  </a:ln>
                  <a:effectLst/>
                </p:spPr>
              </p:pic>
              <p:pic>
                <p:nvPicPr>
                  <p:cNvPr id="4" name="Picture 15" descr="In_tow_16_air"/>
                  <p:cNvPicPr>
                    <a:picLocks noChangeAspect="1" noChangeArrowheads="1"/>
                  </p:cNvPicPr>
                  <p:nvPr/>
                </p:nvPicPr>
                <p:blipFill>
                  <a:blip r:embed="rId6" cstate="print"/>
                  <a:srcRect/>
                  <a:stretch>
                    <a:fillRect/>
                  </a:stretch>
                </p:blipFill>
                <p:spPr bwMode="auto">
                  <a:xfrm>
                    <a:off x="4453431" y="538732"/>
                    <a:ext cx="4461969" cy="1980543"/>
                  </a:xfrm>
                  <a:prstGeom prst="rect">
                    <a:avLst/>
                  </a:prstGeom>
                  <a:noFill/>
                  <a:ln w="9525">
                    <a:noFill/>
                    <a:miter lim="800000"/>
                    <a:headEnd/>
                    <a:tailEnd/>
                  </a:ln>
                </p:spPr>
              </p:pic>
            </p:grpSp>
          </p:grpSp>
          <p:cxnSp>
            <p:nvCxnSpPr>
              <p:cNvPr id="13" name="Straight Connector 12"/>
              <p:cNvCxnSpPr/>
              <p:nvPr/>
            </p:nvCxnSpPr>
            <p:spPr>
              <a:xfrm rot="5400000" flipH="1" flipV="1">
                <a:off x="3619500" y="4686300"/>
                <a:ext cx="9144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343400" y="4419600"/>
                <a:ext cx="6858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191000" y="5715000"/>
              <a:ext cx="4953000" cy="707886"/>
            </a:xfrm>
            <a:prstGeom prst="rect">
              <a:avLst/>
            </a:prstGeom>
            <a:noFill/>
            <a:ln>
              <a:solidFill>
                <a:schemeClr val="tx1"/>
              </a:solidFill>
            </a:ln>
          </p:spPr>
          <p:txBody>
            <a:bodyPr wrap="square" rtlCol="0">
              <a:spAutoFit/>
            </a:bodyPr>
            <a:lstStyle/>
            <a:p>
              <a:pPr algn="ctr"/>
              <a:r>
                <a:rPr lang="en-US" sz="2000" b="1" dirty="0" smtClean="0">
                  <a:solidFill>
                    <a:srgbClr val="FFFFFF"/>
                  </a:solidFill>
                  <a:latin typeface="Times New Roman" pitchFamily="18" charset="0"/>
                  <a:cs typeface="Times New Roman" pitchFamily="18" charset="0"/>
                </a:rPr>
                <a:t>Alongshoreline towing survey strategy</a:t>
              </a:r>
            </a:p>
            <a:p>
              <a:pPr algn="ctr"/>
              <a:r>
                <a:rPr lang="en-US" sz="2000" b="1" dirty="0" smtClean="0">
                  <a:solidFill>
                    <a:srgbClr val="FFFFFF"/>
                  </a:solidFill>
                  <a:latin typeface="Times New Roman" pitchFamily="18" charset="0"/>
                  <a:cs typeface="Times New Roman" pitchFamily="18" charset="0"/>
                </a:rPr>
                <a:t>Evolved to be along constant depth contour </a:t>
              </a:r>
              <a:endParaRPr lang="en-US" sz="2000" b="1" dirty="0">
                <a:solidFill>
                  <a:srgbClr val="FFFFFF"/>
                </a:solidFill>
                <a:latin typeface="Times New Roman" pitchFamily="18" charset="0"/>
                <a:cs typeface="Times New Roman" pitchFamily="18" charset="0"/>
              </a:endParaRPr>
            </a:p>
          </p:txBody>
        </p:sp>
        <p:sp>
          <p:nvSpPr>
            <p:cNvPr id="21" name="TextBox 20"/>
            <p:cNvSpPr txBox="1"/>
            <p:nvPr/>
          </p:nvSpPr>
          <p:spPr>
            <a:xfrm>
              <a:off x="4648200" y="2209800"/>
              <a:ext cx="4114800" cy="830997"/>
            </a:xfrm>
            <a:prstGeom prst="rect">
              <a:avLst/>
            </a:prstGeom>
            <a:noFill/>
            <a:ln>
              <a:solidFill>
                <a:schemeClr val="tx1"/>
              </a:solidFill>
            </a:ln>
          </p:spPr>
          <p:txBody>
            <a:bodyPr wrap="square" rtlCol="0">
              <a:spAutoFit/>
            </a:bodyPr>
            <a:lstStyle/>
            <a:p>
              <a:pPr algn="ctr"/>
              <a:r>
                <a:rPr lang="en-US" sz="2400" b="1" dirty="0" smtClean="0">
                  <a:solidFill>
                    <a:srgbClr val="FFFFFF"/>
                  </a:solidFill>
                  <a:latin typeface="Times New Roman" pitchFamily="18" charset="0"/>
                  <a:cs typeface="Times New Roman" pitchFamily="18" charset="0"/>
                </a:rPr>
                <a:t>High-resolution data  </a:t>
              </a:r>
              <a:r>
                <a:rPr lang="en-US" b="1" dirty="0" smtClean="0">
                  <a:solidFill>
                    <a:srgbClr val="FFFFFF"/>
                  </a:solidFill>
                  <a:latin typeface="Times New Roman" pitchFamily="18" charset="0"/>
                  <a:cs typeface="Times New Roman" pitchFamily="18" charset="0"/>
                </a:rPr>
                <a:t>along 500 to 1000 km of shoreline  </a:t>
              </a:r>
              <a:endParaRPr lang="en-US" b="1" dirty="0">
                <a:solidFill>
                  <a:srgbClr val="FFFFFF"/>
                </a:solidFill>
                <a:latin typeface="Times New Roman" pitchFamily="18" charset="0"/>
                <a:cs typeface="Times New Roman" pitchFamily="18" charset="0"/>
              </a:endParaRPr>
            </a:p>
          </p:txBody>
        </p:sp>
      </p:grpSp>
      <p:pic>
        <p:nvPicPr>
          <p:cNvPr id="20" name="Picture 2" descr="Compile2_48in"/>
          <p:cNvPicPr>
            <a:picLocks noChangeAspect="1" noChangeArrowheads="1"/>
          </p:cNvPicPr>
          <p:nvPr/>
        </p:nvPicPr>
        <p:blipFill>
          <a:blip r:embed="rId7" cstate="print"/>
          <a:srcRect/>
          <a:stretch>
            <a:fillRect/>
          </a:stretch>
        </p:blipFill>
        <p:spPr bwMode="auto">
          <a:xfrm>
            <a:off x="3581400" y="0"/>
            <a:ext cx="5181600" cy="2284412"/>
          </a:xfrm>
          <a:prstGeom prst="rect">
            <a:avLst/>
          </a:prstGeom>
          <a:noFill/>
        </p:spPr>
      </p:pic>
      <p:sp>
        <p:nvSpPr>
          <p:cNvPr id="22" name="Bent Arrow 21"/>
          <p:cNvSpPr/>
          <p:nvPr/>
        </p:nvSpPr>
        <p:spPr>
          <a:xfrm>
            <a:off x="2667000" y="2362200"/>
            <a:ext cx="1676400" cy="2819400"/>
          </a:xfrm>
          <a:prstGeom prst="bentArrow">
            <a:avLst>
              <a:gd name="adj1" fmla="val 25649"/>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466" name="Picture 2" descr="GLEI_Seg_CumulativeStress_TP_Tow"/>
          <p:cNvPicPr>
            <a:picLocks noChangeAspect="1" noChangeArrowheads="1"/>
          </p:cNvPicPr>
          <p:nvPr/>
        </p:nvPicPr>
        <p:blipFill>
          <a:blip r:embed="rId2" cstate="print"/>
          <a:srcRect/>
          <a:stretch>
            <a:fillRect/>
          </a:stretch>
        </p:blipFill>
        <p:spPr bwMode="auto">
          <a:xfrm rot="1680000">
            <a:off x="-1717675" y="685800"/>
            <a:ext cx="11277600" cy="6705600"/>
          </a:xfrm>
          <a:prstGeom prst="rect">
            <a:avLst/>
          </a:prstGeom>
          <a:noFill/>
        </p:spPr>
      </p:pic>
      <p:sp>
        <p:nvSpPr>
          <p:cNvPr id="62467" name="Text Box 3"/>
          <p:cNvSpPr txBox="1">
            <a:spLocks noChangeArrowheads="1"/>
          </p:cNvSpPr>
          <p:nvPr/>
        </p:nvSpPr>
        <p:spPr bwMode="auto">
          <a:xfrm>
            <a:off x="-609600" y="-347663"/>
            <a:ext cx="1219200" cy="4081463"/>
          </a:xfrm>
          <a:prstGeom prst="rect">
            <a:avLst/>
          </a:prstGeom>
          <a:solidFill>
            <a:srgbClr val="FFFFFF"/>
          </a:solidFill>
          <a:ln w="9525">
            <a:noFill/>
            <a:miter lim="800000"/>
            <a:headEnd/>
            <a:tailEnd/>
          </a:ln>
          <a:effectLst/>
        </p:spPr>
        <p:txBody>
          <a:bodyPr>
            <a:spAutoFit/>
          </a:body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sp>
        <p:nvSpPr>
          <p:cNvPr id="62468" name="Text Box 4"/>
          <p:cNvSpPr txBox="1">
            <a:spLocks noChangeArrowheads="1"/>
          </p:cNvSpPr>
          <p:nvPr/>
        </p:nvSpPr>
        <p:spPr bwMode="auto">
          <a:xfrm>
            <a:off x="8153400" y="-347663"/>
            <a:ext cx="1219200" cy="4081463"/>
          </a:xfrm>
          <a:prstGeom prst="rect">
            <a:avLst/>
          </a:prstGeom>
          <a:solidFill>
            <a:srgbClr val="FFFFFF"/>
          </a:solidFill>
          <a:ln w="9525">
            <a:noFill/>
            <a:miter lim="800000"/>
            <a:headEnd/>
            <a:tailEnd/>
          </a:ln>
          <a:effectLst/>
        </p:spPr>
        <p:txBody>
          <a:bodyPr>
            <a:spAutoFit/>
          </a:body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grpSp>
        <p:nvGrpSpPr>
          <p:cNvPr id="2" name="Group 5"/>
          <p:cNvGrpSpPr>
            <a:grpSpLocks/>
          </p:cNvGrpSpPr>
          <p:nvPr/>
        </p:nvGrpSpPr>
        <p:grpSpPr bwMode="auto">
          <a:xfrm>
            <a:off x="457200" y="-1295400"/>
            <a:ext cx="8340725" cy="4495800"/>
            <a:chOff x="758" y="215"/>
            <a:chExt cx="4379" cy="4105"/>
          </a:xfrm>
        </p:grpSpPr>
        <p:pic>
          <p:nvPicPr>
            <p:cNvPr id="62470" name="Picture 6" descr="LE_Sep2009_TSBCZ_US"/>
            <p:cNvPicPr>
              <a:picLocks noChangeAspect="1" noChangeArrowheads="1"/>
            </p:cNvPicPr>
            <p:nvPr/>
          </p:nvPicPr>
          <p:blipFill>
            <a:blip r:embed="rId3" cstate="print"/>
            <a:srcRect/>
            <a:stretch>
              <a:fillRect/>
            </a:stretch>
          </p:blipFill>
          <p:spPr bwMode="auto">
            <a:xfrm>
              <a:off x="768" y="420"/>
              <a:ext cx="4332" cy="3900"/>
            </a:xfrm>
            <a:prstGeom prst="rect">
              <a:avLst/>
            </a:prstGeom>
            <a:noFill/>
          </p:spPr>
        </p:pic>
        <p:grpSp>
          <p:nvGrpSpPr>
            <p:cNvPr id="3" name="Group 7"/>
            <p:cNvGrpSpPr>
              <a:grpSpLocks/>
            </p:cNvGrpSpPr>
            <p:nvPr/>
          </p:nvGrpSpPr>
          <p:grpSpPr bwMode="auto">
            <a:xfrm>
              <a:off x="758" y="215"/>
              <a:ext cx="4379" cy="3924"/>
              <a:chOff x="758" y="215"/>
              <a:chExt cx="4379" cy="3924"/>
            </a:xfrm>
          </p:grpSpPr>
          <p:sp>
            <p:nvSpPr>
              <p:cNvPr id="62472" name="Text Box 8"/>
              <p:cNvSpPr txBox="1">
                <a:spLocks noChangeArrowheads="1"/>
              </p:cNvSpPr>
              <p:nvPr/>
            </p:nvSpPr>
            <p:spPr bwMode="auto">
              <a:xfrm>
                <a:off x="758" y="215"/>
                <a:ext cx="370" cy="299"/>
              </a:xfrm>
              <a:prstGeom prst="rect">
                <a:avLst/>
              </a:prstGeom>
              <a:noFill/>
              <a:ln w="9525">
                <a:noFill/>
                <a:miter lim="800000"/>
                <a:headEnd/>
                <a:tailEnd/>
              </a:ln>
              <a:effectLst/>
            </p:spPr>
            <p:txBody>
              <a:bodyPr wrap="none">
                <a:spAutoFit/>
              </a:bodyPr>
              <a:lstStyle/>
              <a:p>
                <a:r>
                  <a:rPr lang="en-US"/>
                  <a:t>West</a:t>
                </a:r>
              </a:p>
            </p:txBody>
          </p:sp>
          <p:sp>
            <p:nvSpPr>
              <p:cNvPr id="62473" name="Text Box 9"/>
              <p:cNvSpPr txBox="1">
                <a:spLocks noChangeArrowheads="1"/>
              </p:cNvSpPr>
              <p:nvPr/>
            </p:nvSpPr>
            <p:spPr bwMode="auto">
              <a:xfrm>
                <a:off x="4800" y="240"/>
                <a:ext cx="337" cy="299"/>
              </a:xfrm>
              <a:prstGeom prst="rect">
                <a:avLst/>
              </a:prstGeom>
              <a:noFill/>
              <a:ln w="9525">
                <a:noFill/>
                <a:miter lim="800000"/>
                <a:headEnd/>
                <a:tailEnd/>
              </a:ln>
              <a:effectLst/>
            </p:spPr>
            <p:txBody>
              <a:bodyPr wrap="none">
                <a:spAutoFit/>
              </a:bodyPr>
              <a:lstStyle/>
              <a:p>
                <a:r>
                  <a:rPr lang="en-US"/>
                  <a:t>East</a:t>
                </a:r>
              </a:p>
            </p:txBody>
          </p:sp>
          <p:sp>
            <p:nvSpPr>
              <p:cNvPr id="62474" name="Text Box 10"/>
              <p:cNvSpPr txBox="1">
                <a:spLocks noChangeArrowheads="1"/>
              </p:cNvSpPr>
              <p:nvPr/>
            </p:nvSpPr>
            <p:spPr bwMode="auto">
              <a:xfrm>
                <a:off x="1478" y="1015"/>
                <a:ext cx="661" cy="248"/>
              </a:xfrm>
              <a:prstGeom prst="rect">
                <a:avLst/>
              </a:prstGeom>
              <a:noFill/>
              <a:ln w="9525">
                <a:noFill/>
                <a:miter lim="800000"/>
                <a:headEnd/>
                <a:tailEnd/>
              </a:ln>
              <a:effectLst/>
            </p:spPr>
            <p:txBody>
              <a:bodyPr wrap="none">
                <a:spAutoFit/>
              </a:bodyPr>
              <a:lstStyle/>
              <a:p>
                <a:r>
                  <a:rPr lang="en-US" sz="1400" b="1"/>
                  <a:t>Temperature</a:t>
                </a:r>
              </a:p>
            </p:txBody>
          </p:sp>
          <p:sp>
            <p:nvSpPr>
              <p:cNvPr id="62475" name="Text Box 11"/>
              <p:cNvSpPr txBox="1">
                <a:spLocks noChangeArrowheads="1"/>
              </p:cNvSpPr>
              <p:nvPr/>
            </p:nvSpPr>
            <p:spPr bwMode="auto">
              <a:xfrm>
                <a:off x="1488" y="1682"/>
                <a:ext cx="1042" cy="249"/>
              </a:xfrm>
              <a:prstGeom prst="rect">
                <a:avLst/>
              </a:prstGeom>
              <a:noFill/>
              <a:ln w="9525">
                <a:noFill/>
                <a:miter lim="800000"/>
                <a:headEnd/>
                <a:tailEnd/>
              </a:ln>
              <a:effectLst/>
            </p:spPr>
            <p:txBody>
              <a:bodyPr wrap="none">
                <a:spAutoFit/>
              </a:bodyPr>
              <a:lstStyle/>
              <a:p>
                <a:r>
                  <a:rPr lang="en-US" sz="1400" b="1"/>
                  <a:t>Specific Conductivity</a:t>
                </a:r>
              </a:p>
            </p:txBody>
          </p:sp>
          <p:sp>
            <p:nvSpPr>
              <p:cNvPr id="62476" name="Text Box 12"/>
              <p:cNvSpPr txBox="1">
                <a:spLocks noChangeArrowheads="1"/>
              </p:cNvSpPr>
              <p:nvPr/>
            </p:nvSpPr>
            <p:spPr bwMode="auto">
              <a:xfrm>
                <a:off x="1488" y="2448"/>
                <a:ext cx="749" cy="249"/>
              </a:xfrm>
              <a:prstGeom prst="rect">
                <a:avLst/>
              </a:prstGeom>
              <a:noFill/>
              <a:ln w="9525">
                <a:noFill/>
                <a:miter lim="800000"/>
                <a:headEnd/>
                <a:tailEnd/>
              </a:ln>
              <a:effectLst/>
            </p:spPr>
            <p:txBody>
              <a:bodyPr wrap="none">
                <a:spAutoFit/>
              </a:bodyPr>
              <a:lstStyle/>
              <a:p>
                <a:r>
                  <a:rPr lang="en-US" sz="1400" b="1"/>
                  <a:t>Transmissivity</a:t>
                </a:r>
              </a:p>
            </p:txBody>
          </p:sp>
          <p:sp>
            <p:nvSpPr>
              <p:cNvPr id="62477" name="Text Box 13"/>
              <p:cNvSpPr txBox="1">
                <a:spLocks noChangeArrowheads="1"/>
              </p:cNvSpPr>
              <p:nvPr/>
            </p:nvSpPr>
            <p:spPr bwMode="auto">
              <a:xfrm>
                <a:off x="1517" y="3168"/>
                <a:ext cx="696" cy="249"/>
              </a:xfrm>
              <a:prstGeom prst="rect">
                <a:avLst/>
              </a:prstGeom>
              <a:noFill/>
              <a:ln w="9525">
                <a:noFill/>
                <a:miter lim="800000"/>
                <a:headEnd/>
                <a:tailEnd/>
              </a:ln>
              <a:effectLst/>
            </p:spPr>
            <p:txBody>
              <a:bodyPr wrap="none">
                <a:spAutoFit/>
              </a:bodyPr>
              <a:lstStyle/>
              <a:p>
                <a:r>
                  <a:rPr lang="en-US" sz="1400" b="1"/>
                  <a:t>Fluorescence</a:t>
                </a:r>
              </a:p>
            </p:txBody>
          </p:sp>
          <p:sp>
            <p:nvSpPr>
              <p:cNvPr id="62478" name="Text Box 14"/>
              <p:cNvSpPr txBox="1">
                <a:spLocks noChangeArrowheads="1"/>
              </p:cNvSpPr>
              <p:nvPr/>
            </p:nvSpPr>
            <p:spPr bwMode="auto">
              <a:xfrm>
                <a:off x="1517" y="3890"/>
                <a:ext cx="1057" cy="249"/>
              </a:xfrm>
              <a:prstGeom prst="rect">
                <a:avLst/>
              </a:prstGeom>
              <a:noFill/>
              <a:ln w="9525">
                <a:noFill/>
                <a:miter lim="800000"/>
                <a:headEnd/>
                <a:tailEnd/>
              </a:ln>
              <a:effectLst/>
            </p:spPr>
            <p:txBody>
              <a:bodyPr wrap="none">
                <a:spAutoFit/>
              </a:bodyPr>
              <a:lstStyle/>
              <a:p>
                <a:r>
                  <a:rPr lang="en-US" sz="1400" b="1"/>
                  <a:t>Zooplankton biomass</a:t>
                </a:r>
              </a:p>
            </p:txBody>
          </p:sp>
        </p:grpSp>
      </p:grpSp>
      <p:sp>
        <p:nvSpPr>
          <p:cNvPr id="62479" name="Text Box 15"/>
          <p:cNvSpPr txBox="1">
            <a:spLocks noChangeArrowheads="1"/>
          </p:cNvSpPr>
          <p:nvPr/>
        </p:nvSpPr>
        <p:spPr bwMode="auto">
          <a:xfrm>
            <a:off x="1752600" y="3200400"/>
            <a:ext cx="6781800" cy="461665"/>
          </a:xfrm>
          <a:prstGeom prst="rect">
            <a:avLst/>
          </a:prstGeom>
          <a:solidFill>
            <a:srgbClr val="66FFFF"/>
          </a:solidFill>
          <a:ln w="9525">
            <a:noFill/>
            <a:miter lim="800000"/>
            <a:headEnd/>
            <a:tailEnd/>
          </a:ln>
          <a:effectLst/>
        </p:spPr>
        <p:txBody>
          <a:bodyPr wrap="square">
            <a:spAutoFit/>
          </a:bodyPr>
          <a:lstStyle/>
          <a:p>
            <a:r>
              <a:rPr lang="en-US" dirty="0" smtClean="0"/>
              <a:t>Results </a:t>
            </a:r>
            <a:r>
              <a:rPr lang="en-US" dirty="0"/>
              <a:t>aligned with </a:t>
            </a:r>
            <a:r>
              <a:rPr lang="en-US" dirty="0" smtClean="0"/>
              <a:t>Shoreline </a:t>
            </a:r>
            <a:r>
              <a:rPr lang="en-US" dirty="0"/>
              <a:t>and Tow track</a:t>
            </a:r>
          </a:p>
        </p:txBody>
      </p:sp>
      <p:sp>
        <p:nvSpPr>
          <p:cNvPr id="62480" name="Text Box 16"/>
          <p:cNvSpPr txBox="1">
            <a:spLocks noChangeArrowheads="1"/>
          </p:cNvSpPr>
          <p:nvPr/>
        </p:nvSpPr>
        <p:spPr bwMode="auto">
          <a:xfrm>
            <a:off x="152400" y="5486400"/>
            <a:ext cx="1873250" cy="641350"/>
          </a:xfrm>
          <a:prstGeom prst="rect">
            <a:avLst/>
          </a:prstGeom>
          <a:noFill/>
          <a:ln w="9525">
            <a:noFill/>
            <a:miter lim="800000"/>
            <a:headEnd/>
            <a:tailEnd/>
          </a:ln>
          <a:effectLst/>
        </p:spPr>
        <p:txBody>
          <a:bodyPr wrap="none">
            <a:spAutoFit/>
          </a:bodyPr>
          <a:lstStyle/>
          <a:p>
            <a:r>
              <a:rPr lang="en-US"/>
              <a:t>GLEI landscape </a:t>
            </a:r>
          </a:p>
          <a:p>
            <a:r>
              <a:rPr lang="en-US"/>
              <a:t>characterization</a:t>
            </a:r>
          </a:p>
        </p:txBody>
      </p:sp>
      <p:sp>
        <p:nvSpPr>
          <p:cNvPr id="62481" name="Text Box 17"/>
          <p:cNvSpPr txBox="1">
            <a:spLocks noChangeArrowheads="1"/>
          </p:cNvSpPr>
          <p:nvPr/>
        </p:nvSpPr>
        <p:spPr bwMode="auto">
          <a:xfrm rot="1680000">
            <a:off x="7086600" y="4953000"/>
            <a:ext cx="946150" cy="366713"/>
          </a:xfrm>
          <a:prstGeom prst="rect">
            <a:avLst/>
          </a:prstGeom>
          <a:solidFill>
            <a:srgbClr val="FFFFFF"/>
          </a:solidFill>
          <a:ln w="9525">
            <a:noFill/>
            <a:miter lim="800000"/>
            <a:headEnd/>
            <a:tailEnd/>
          </a:ln>
          <a:effectLst/>
        </p:spPr>
        <p:txBody>
          <a:bodyPr wrap="none">
            <a:spAutoFit/>
          </a:bodyPr>
          <a:lstStyle/>
          <a:p>
            <a:r>
              <a:rPr lang="en-US"/>
              <a:t>            </a:t>
            </a:r>
          </a:p>
        </p:txBody>
      </p:sp>
      <p:sp>
        <p:nvSpPr>
          <p:cNvPr id="62482" name="Text Box 18"/>
          <p:cNvSpPr txBox="1">
            <a:spLocks noChangeArrowheads="1"/>
          </p:cNvSpPr>
          <p:nvPr/>
        </p:nvSpPr>
        <p:spPr bwMode="auto">
          <a:xfrm>
            <a:off x="3429000" y="5715000"/>
            <a:ext cx="2743200" cy="1200329"/>
          </a:xfrm>
          <a:prstGeom prst="rect">
            <a:avLst/>
          </a:prstGeom>
          <a:solidFill>
            <a:srgbClr val="FFFFFF"/>
          </a:solidFill>
          <a:ln w="9525">
            <a:noFill/>
            <a:miter lim="800000"/>
            <a:headEnd/>
            <a:tailEnd/>
          </a:ln>
          <a:effectLst/>
        </p:spPr>
        <p:txBody>
          <a:bodyPr wrap="square">
            <a:spAutoFit/>
          </a:bodyPr>
          <a:lstStyle/>
          <a:p>
            <a:r>
              <a:rPr lang="en-US" dirty="0"/>
              <a:t>TP spatial model </a:t>
            </a:r>
          </a:p>
          <a:p>
            <a:r>
              <a:rPr lang="en-US" dirty="0"/>
              <a:t>from NCCA </a:t>
            </a:r>
          </a:p>
          <a:p>
            <a:r>
              <a:rPr lang="en-US" dirty="0"/>
              <a:t>survey results</a:t>
            </a:r>
          </a:p>
        </p:txBody>
      </p:sp>
      <p:sp>
        <p:nvSpPr>
          <p:cNvPr id="62484" name="Text Box 20"/>
          <p:cNvSpPr txBox="1">
            <a:spLocks noChangeArrowheads="1"/>
          </p:cNvSpPr>
          <p:nvPr/>
        </p:nvSpPr>
        <p:spPr bwMode="auto">
          <a:xfrm>
            <a:off x="304800" y="-381000"/>
            <a:ext cx="8686800" cy="1815882"/>
          </a:xfrm>
          <a:prstGeom prst="rect">
            <a:avLst/>
          </a:prstGeom>
          <a:solidFill>
            <a:srgbClr val="FFFFFF"/>
          </a:solidFill>
          <a:ln w="9525">
            <a:solidFill>
              <a:schemeClr val="tx1"/>
            </a:solidFill>
            <a:miter lim="800000"/>
            <a:headEnd/>
            <a:tailEnd/>
          </a:ln>
          <a:effectLst/>
        </p:spPr>
        <p:txBody>
          <a:bodyPr wrap="square">
            <a:spAutoFit/>
          </a:bodyPr>
          <a:lstStyle/>
          <a:p>
            <a:pPr>
              <a:spcBef>
                <a:spcPct val="50000"/>
              </a:spcBef>
            </a:pPr>
            <a:endParaRPr lang="en-US" sz="2800" dirty="0"/>
          </a:p>
          <a:p>
            <a:pPr algn="ctr">
              <a:spcBef>
                <a:spcPct val="50000"/>
              </a:spcBef>
            </a:pPr>
            <a:r>
              <a:rPr lang="en-US" sz="2800" dirty="0"/>
              <a:t>Integrated Nearshore Observing/Model </a:t>
            </a:r>
            <a:r>
              <a:rPr lang="en-US" sz="2800" dirty="0" smtClean="0"/>
              <a:t>System</a:t>
            </a:r>
          </a:p>
          <a:p>
            <a:pPr>
              <a:spcBef>
                <a:spcPct val="50000"/>
              </a:spcBef>
            </a:pPr>
            <a:endParaRPr lang="en-US" sz="2800" dirty="0"/>
          </a:p>
        </p:txBody>
      </p:sp>
      <p:sp>
        <p:nvSpPr>
          <p:cNvPr id="62483" name="Text Box 19"/>
          <p:cNvSpPr txBox="1">
            <a:spLocks noChangeArrowheads="1"/>
          </p:cNvSpPr>
          <p:nvPr/>
        </p:nvSpPr>
        <p:spPr bwMode="auto">
          <a:xfrm rot="1260000">
            <a:off x="6028646" y="6659763"/>
            <a:ext cx="600449" cy="461665"/>
          </a:xfrm>
          <a:prstGeom prst="rect">
            <a:avLst/>
          </a:prstGeom>
          <a:noFill/>
          <a:ln w="9525">
            <a:noFill/>
            <a:miter lim="800000"/>
            <a:headEnd/>
            <a:tailEnd/>
          </a:ln>
          <a:effectLst/>
        </p:spPr>
        <p:txBody>
          <a:bodyPr wrap="square">
            <a:spAutoFit/>
          </a:bodyPr>
          <a:lstStyle/>
          <a:p>
            <a:pPr>
              <a:spcBef>
                <a:spcPct val="50000"/>
              </a:spcBef>
            </a:pPr>
            <a:r>
              <a:rPr lang="en-US"/>
              <a:t>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p:spPr>
      </p:pic>
      <p:sp>
        <p:nvSpPr>
          <p:cNvPr id="4" name="TextBox 3"/>
          <p:cNvSpPr txBox="1"/>
          <p:nvPr/>
        </p:nvSpPr>
        <p:spPr>
          <a:xfrm>
            <a:off x="1524000" y="228600"/>
            <a:ext cx="6784747" cy="584775"/>
          </a:xfrm>
          <a:prstGeom prst="rect">
            <a:avLst/>
          </a:prstGeom>
          <a:noFill/>
        </p:spPr>
        <p:txBody>
          <a:bodyPr wrap="square" rtlCol="0">
            <a:spAutoFit/>
          </a:bodyPr>
          <a:lstStyle/>
          <a:p>
            <a:r>
              <a:rPr lang="en-US" sz="3200" dirty="0" smtClean="0">
                <a:solidFill>
                  <a:srgbClr val="FFFFFF"/>
                </a:solidFill>
              </a:rPr>
              <a:t>Multimedia Mass Balance Modeling</a:t>
            </a:r>
            <a:endParaRPr lang="en-US" sz="3200" dirty="0">
              <a:solidFill>
                <a:srgbClr val="FFFFFF"/>
              </a:solidFill>
            </a:endParaRPr>
          </a:p>
        </p:txBody>
      </p:sp>
      <p:pic>
        <p:nvPicPr>
          <p:cNvPr id="5" name="Picture 26"/>
          <p:cNvPicPr preferRelativeResize="0">
            <a:picLocks noChangeAspect="1" noChangeArrowheads="1"/>
          </p:cNvPicPr>
          <p:nvPr/>
        </p:nvPicPr>
        <p:blipFill>
          <a:blip r:embed="rId4" cstate="print"/>
          <a:srcRect/>
          <a:stretch>
            <a:fillRect/>
          </a:stretch>
        </p:blipFill>
        <p:spPr bwMode="auto">
          <a:xfrm>
            <a:off x="457200" y="228600"/>
            <a:ext cx="805761" cy="69711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New GLNPO Template">
  <a:themeElements>
    <a:clrScheme name="">
      <a:dk1>
        <a:srgbClr val="000000"/>
      </a:dk1>
      <a:lt1>
        <a:srgbClr val="000099"/>
      </a:lt1>
      <a:dk2>
        <a:srgbClr val="000000"/>
      </a:dk2>
      <a:lt2>
        <a:srgbClr val="969696"/>
      </a:lt2>
      <a:accent1>
        <a:srgbClr val="00CC99"/>
      </a:accent1>
      <a:accent2>
        <a:srgbClr val="3333CC"/>
      </a:accent2>
      <a:accent3>
        <a:srgbClr val="AAAACA"/>
      </a:accent3>
      <a:accent4>
        <a:srgbClr val="000000"/>
      </a:accent4>
      <a:accent5>
        <a:srgbClr val="AAE2CA"/>
      </a:accent5>
      <a:accent6>
        <a:srgbClr val="2D2DB9"/>
      </a:accent6>
      <a:hlink>
        <a:srgbClr val="CCCCFF"/>
      </a:hlink>
      <a:folHlink>
        <a:srgbClr val="B2B2B2"/>
      </a:folHlink>
    </a:clrScheme>
    <a:fontScheme name="1_New GLNPO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New GLNPO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ew GLNP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ew GLNPO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ew GLNPO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ew GLNPO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ew GLNPO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ew GLNPO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2904</TotalTime>
  <Pages>28</Pages>
  <Words>725</Words>
  <Application>Microsoft Macintosh PowerPoint</Application>
  <PresentationFormat>On-screen Show (4:3)</PresentationFormat>
  <Paragraphs>190</Paragraphs>
  <Slides>19</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1_New GLNPO Template</vt:lpstr>
      <vt:lpstr>CorelPhotoPaint.Image.10</vt:lpstr>
      <vt:lpstr>Briefing on U.S. EPA Activities: Great Lakes and Lake Erie</vt:lpstr>
      <vt:lpstr>PowerPoint Presentation</vt:lpstr>
      <vt:lpstr>PowerPoint Presentation</vt:lpstr>
      <vt:lpstr>PowerPoint Presentation</vt:lpstr>
      <vt:lpstr>National Coastal Condition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Lake Sampling Stations</vt:lpstr>
      <vt:lpstr>PowerPoint Presentation</vt:lpstr>
      <vt:lpstr>Water Quality/Biological Metrics</vt:lpstr>
      <vt:lpstr>PowerPoint Presentation</vt:lpstr>
      <vt:lpstr>PowerPoint Presentation</vt:lpstr>
      <vt:lpstr>PowerPoint Presentation</vt:lpstr>
    </vt:vector>
  </TitlesOfParts>
  <Company>EPA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Restoration Funding: Opportunities for Partnership in the Great Lakes</dc:title>
  <dc:subject>General Sed Team presentation</dc:subject>
  <dc:creator>Government User</dc:creator>
  <dc:description>Adapted from glnpo.ppt, by adding Trenton Feasibility info at end</dc:description>
  <cp:lastModifiedBy>Jeffrey Reutter</cp:lastModifiedBy>
  <cp:revision>153</cp:revision>
  <cp:lastPrinted>1998-05-27T15:36:40Z</cp:lastPrinted>
  <dcterms:created xsi:type="dcterms:W3CDTF">2004-10-21T14:53:22Z</dcterms:created>
  <dcterms:modified xsi:type="dcterms:W3CDTF">2013-04-01T23:00:47Z</dcterms:modified>
</cp:coreProperties>
</file>